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3969" autoAdjust="0"/>
  </p:normalViewPr>
  <p:slideViewPr>
    <p:cSldViewPr snapToGrid="0" snapToObjects="1">
      <p:cViewPr varScale="1">
        <p:scale>
          <a:sx n="67" d="100"/>
          <a:sy n="67" d="100"/>
        </p:scale>
        <p:origin x="84"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1381AB2-D396-43ED-ADDE-4F3E32B89299}"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en-US"/>
        </a:p>
      </dgm:t>
    </dgm:pt>
    <dgm:pt modelId="{C7DDD1EE-CA74-4472-8D5E-5BFDF57A0833}">
      <dgm:prSet/>
      <dgm:spPr/>
      <dgm:t>
        <a:bodyPr/>
        <a:lstStyle/>
        <a:p>
          <a:r>
            <a:rPr lang="en-US"/>
            <a:t>During EDA phase, we analyzed the correlation between variables such as Payload Mass, Launch Site, and Orbit Type with the type of landing outcome. </a:t>
          </a:r>
        </a:p>
      </dgm:t>
    </dgm:pt>
    <dgm:pt modelId="{1926898C-96A9-49F8-B8A8-B7223BE71C10}" type="parTrans" cxnId="{10A04371-9158-4D7B-891A-85389D32DDE7}">
      <dgm:prSet/>
      <dgm:spPr/>
      <dgm:t>
        <a:bodyPr/>
        <a:lstStyle/>
        <a:p>
          <a:endParaRPr lang="en-US"/>
        </a:p>
      </dgm:t>
    </dgm:pt>
    <dgm:pt modelId="{59759291-0FD8-4425-AB62-D7C1036F40D3}" type="sibTrans" cxnId="{10A04371-9158-4D7B-891A-85389D32DDE7}">
      <dgm:prSet/>
      <dgm:spPr/>
      <dgm:t>
        <a:bodyPr/>
        <a:lstStyle/>
        <a:p>
          <a:endParaRPr lang="en-US"/>
        </a:p>
      </dgm:t>
    </dgm:pt>
    <dgm:pt modelId="{C62892BD-959E-404F-A94E-7A4662927AD2}">
      <dgm:prSet/>
      <dgm:spPr/>
      <dgm:t>
        <a:bodyPr/>
        <a:lstStyle/>
        <a:p>
          <a:r>
            <a:rPr lang="en-US" dirty="0"/>
            <a:t>On the right side you can see the interactive dashboard demo with a dropdown menu for launch sites and a slider to filter Payload Mass.</a:t>
          </a:r>
        </a:p>
      </dgm:t>
    </dgm:pt>
    <dgm:pt modelId="{C1770FFF-7320-4FFD-9484-6E10366D3CD5}" type="parTrans" cxnId="{F5556AF9-D17D-4C6B-9CA6-D18672CEDE65}">
      <dgm:prSet/>
      <dgm:spPr/>
      <dgm:t>
        <a:bodyPr/>
        <a:lstStyle/>
        <a:p>
          <a:endParaRPr lang="en-US"/>
        </a:p>
      </dgm:t>
    </dgm:pt>
    <dgm:pt modelId="{1D4ECF25-E04E-4B74-BA8A-6A54D0C3136E}" type="sibTrans" cxnId="{F5556AF9-D17D-4C6B-9CA6-D18672CEDE65}">
      <dgm:prSet/>
      <dgm:spPr/>
      <dgm:t>
        <a:bodyPr/>
        <a:lstStyle/>
        <a:p>
          <a:endParaRPr lang="en-US"/>
        </a:p>
      </dgm:t>
    </dgm:pt>
    <dgm:pt modelId="{06312484-1FBF-4430-9BB9-91F25C40B473}">
      <dgm:prSet/>
      <dgm:spPr/>
      <dgm:t>
        <a:bodyPr/>
        <a:lstStyle/>
        <a:p>
          <a:r>
            <a:rPr lang="en-US"/>
            <a:t>Four classification models were trained and evaluated using cross-validation and grid search. </a:t>
          </a:r>
        </a:p>
      </dgm:t>
    </dgm:pt>
    <dgm:pt modelId="{DB1EE0B8-93ED-458B-8512-58EA63D3C32D}" type="parTrans" cxnId="{89E38BFD-2322-4605-AB88-2B367E865703}">
      <dgm:prSet/>
      <dgm:spPr/>
      <dgm:t>
        <a:bodyPr/>
        <a:lstStyle/>
        <a:p>
          <a:endParaRPr lang="en-US"/>
        </a:p>
      </dgm:t>
    </dgm:pt>
    <dgm:pt modelId="{EDF1F5ED-A191-46C9-B0CA-F9EAB3747E11}" type="sibTrans" cxnId="{89E38BFD-2322-4605-AB88-2B367E865703}">
      <dgm:prSet/>
      <dgm:spPr/>
      <dgm:t>
        <a:bodyPr/>
        <a:lstStyle/>
        <a:p>
          <a:endParaRPr lang="en-US"/>
        </a:p>
      </dgm:t>
    </dgm:pt>
    <dgm:pt modelId="{B9EDFCE2-341D-4A19-B93C-F34A164319CD}">
      <dgm:prSet/>
      <dgm:spPr/>
      <dgm:t>
        <a:bodyPr/>
        <a:lstStyle/>
        <a:p>
          <a:r>
            <a:rPr lang="en-US"/>
            <a:t>Confusion matrices showed that most models had low false positives, with Logistic Regression achieving perfect recall for successful landings in our test set.</a:t>
          </a:r>
        </a:p>
      </dgm:t>
    </dgm:pt>
    <dgm:pt modelId="{5F82D41C-47A4-4462-8AE3-6762C941EC1C}" type="parTrans" cxnId="{C4CC377D-0C48-4900-812B-2472122E4604}">
      <dgm:prSet/>
      <dgm:spPr/>
      <dgm:t>
        <a:bodyPr/>
        <a:lstStyle/>
        <a:p>
          <a:endParaRPr lang="en-US"/>
        </a:p>
      </dgm:t>
    </dgm:pt>
    <dgm:pt modelId="{87A5BF3E-5006-407D-AAE0-608B62919026}" type="sibTrans" cxnId="{C4CC377D-0C48-4900-812B-2472122E4604}">
      <dgm:prSet/>
      <dgm:spPr/>
      <dgm:t>
        <a:bodyPr/>
        <a:lstStyle/>
        <a:p>
          <a:endParaRPr lang="en-US"/>
        </a:p>
      </dgm:t>
    </dgm:pt>
    <dgm:pt modelId="{A5DD14D3-27CE-465E-834B-75CC9699A390}" type="pres">
      <dgm:prSet presAssocID="{11381AB2-D396-43ED-ADDE-4F3E32B89299}" presName="outerComposite" presStyleCnt="0">
        <dgm:presLayoutVars>
          <dgm:chMax val="5"/>
          <dgm:dir/>
          <dgm:resizeHandles val="exact"/>
        </dgm:presLayoutVars>
      </dgm:prSet>
      <dgm:spPr/>
    </dgm:pt>
    <dgm:pt modelId="{FDA26EE2-D802-416F-B3D0-F86CC563A23F}" type="pres">
      <dgm:prSet presAssocID="{11381AB2-D396-43ED-ADDE-4F3E32B89299}" presName="dummyMaxCanvas" presStyleCnt="0">
        <dgm:presLayoutVars/>
      </dgm:prSet>
      <dgm:spPr/>
    </dgm:pt>
    <dgm:pt modelId="{86F94355-D8B8-41BD-8B74-8979D329954F}" type="pres">
      <dgm:prSet presAssocID="{11381AB2-D396-43ED-ADDE-4F3E32B89299}" presName="FourNodes_1" presStyleLbl="node1" presStyleIdx="0" presStyleCnt="4">
        <dgm:presLayoutVars>
          <dgm:bulletEnabled val="1"/>
        </dgm:presLayoutVars>
      </dgm:prSet>
      <dgm:spPr/>
    </dgm:pt>
    <dgm:pt modelId="{738DBE2A-18CF-4031-8286-08A9755C037E}" type="pres">
      <dgm:prSet presAssocID="{11381AB2-D396-43ED-ADDE-4F3E32B89299}" presName="FourNodes_2" presStyleLbl="node1" presStyleIdx="1" presStyleCnt="4">
        <dgm:presLayoutVars>
          <dgm:bulletEnabled val="1"/>
        </dgm:presLayoutVars>
      </dgm:prSet>
      <dgm:spPr/>
    </dgm:pt>
    <dgm:pt modelId="{DBB43693-9C6D-4E54-A1AC-5D66F0DD2828}" type="pres">
      <dgm:prSet presAssocID="{11381AB2-D396-43ED-ADDE-4F3E32B89299}" presName="FourNodes_3" presStyleLbl="node1" presStyleIdx="2" presStyleCnt="4">
        <dgm:presLayoutVars>
          <dgm:bulletEnabled val="1"/>
        </dgm:presLayoutVars>
      </dgm:prSet>
      <dgm:spPr/>
    </dgm:pt>
    <dgm:pt modelId="{1385062C-8287-470B-9D84-ABFDEE80AD22}" type="pres">
      <dgm:prSet presAssocID="{11381AB2-D396-43ED-ADDE-4F3E32B89299}" presName="FourNodes_4" presStyleLbl="node1" presStyleIdx="3" presStyleCnt="4">
        <dgm:presLayoutVars>
          <dgm:bulletEnabled val="1"/>
        </dgm:presLayoutVars>
      </dgm:prSet>
      <dgm:spPr/>
    </dgm:pt>
    <dgm:pt modelId="{22963033-DE21-4451-BFE4-733E97630B53}" type="pres">
      <dgm:prSet presAssocID="{11381AB2-D396-43ED-ADDE-4F3E32B89299}" presName="FourConn_1-2" presStyleLbl="fgAccFollowNode1" presStyleIdx="0" presStyleCnt="3">
        <dgm:presLayoutVars>
          <dgm:bulletEnabled val="1"/>
        </dgm:presLayoutVars>
      </dgm:prSet>
      <dgm:spPr/>
    </dgm:pt>
    <dgm:pt modelId="{C04EAA61-857F-4692-BDDF-4EE3A2E313AC}" type="pres">
      <dgm:prSet presAssocID="{11381AB2-D396-43ED-ADDE-4F3E32B89299}" presName="FourConn_2-3" presStyleLbl="fgAccFollowNode1" presStyleIdx="1" presStyleCnt="3">
        <dgm:presLayoutVars>
          <dgm:bulletEnabled val="1"/>
        </dgm:presLayoutVars>
      </dgm:prSet>
      <dgm:spPr/>
    </dgm:pt>
    <dgm:pt modelId="{318311A8-2D04-447B-B4A9-63C1F063BBDB}" type="pres">
      <dgm:prSet presAssocID="{11381AB2-D396-43ED-ADDE-4F3E32B89299}" presName="FourConn_3-4" presStyleLbl="fgAccFollowNode1" presStyleIdx="2" presStyleCnt="3">
        <dgm:presLayoutVars>
          <dgm:bulletEnabled val="1"/>
        </dgm:presLayoutVars>
      </dgm:prSet>
      <dgm:spPr/>
    </dgm:pt>
    <dgm:pt modelId="{7039270C-2584-41E1-B22F-075786E52776}" type="pres">
      <dgm:prSet presAssocID="{11381AB2-D396-43ED-ADDE-4F3E32B89299}" presName="FourNodes_1_text" presStyleLbl="node1" presStyleIdx="3" presStyleCnt="4">
        <dgm:presLayoutVars>
          <dgm:bulletEnabled val="1"/>
        </dgm:presLayoutVars>
      </dgm:prSet>
      <dgm:spPr/>
    </dgm:pt>
    <dgm:pt modelId="{78F18E3B-3B8D-499C-86B6-FE75E3A69E47}" type="pres">
      <dgm:prSet presAssocID="{11381AB2-D396-43ED-ADDE-4F3E32B89299}" presName="FourNodes_2_text" presStyleLbl="node1" presStyleIdx="3" presStyleCnt="4">
        <dgm:presLayoutVars>
          <dgm:bulletEnabled val="1"/>
        </dgm:presLayoutVars>
      </dgm:prSet>
      <dgm:spPr/>
    </dgm:pt>
    <dgm:pt modelId="{97A1412E-0034-4297-8CC5-8E39CCAC12B4}" type="pres">
      <dgm:prSet presAssocID="{11381AB2-D396-43ED-ADDE-4F3E32B89299}" presName="FourNodes_3_text" presStyleLbl="node1" presStyleIdx="3" presStyleCnt="4">
        <dgm:presLayoutVars>
          <dgm:bulletEnabled val="1"/>
        </dgm:presLayoutVars>
      </dgm:prSet>
      <dgm:spPr/>
    </dgm:pt>
    <dgm:pt modelId="{084AB153-0B5D-4F5F-8918-FB4D6CE0E3D7}" type="pres">
      <dgm:prSet presAssocID="{11381AB2-D396-43ED-ADDE-4F3E32B89299}" presName="FourNodes_4_text" presStyleLbl="node1" presStyleIdx="3" presStyleCnt="4">
        <dgm:presLayoutVars>
          <dgm:bulletEnabled val="1"/>
        </dgm:presLayoutVars>
      </dgm:prSet>
      <dgm:spPr/>
    </dgm:pt>
  </dgm:ptLst>
  <dgm:cxnLst>
    <dgm:cxn modelId="{47204801-0152-4D34-BD54-13596900B00E}" type="presOf" srcId="{B9EDFCE2-341D-4A19-B93C-F34A164319CD}" destId="{084AB153-0B5D-4F5F-8918-FB4D6CE0E3D7}" srcOrd="1" destOrd="0" presId="urn:microsoft.com/office/officeart/2005/8/layout/vProcess5"/>
    <dgm:cxn modelId="{E7FA9312-4AED-4A24-A7AC-173CD3465595}" type="presOf" srcId="{EDF1F5ED-A191-46C9-B0CA-F9EAB3747E11}" destId="{318311A8-2D04-447B-B4A9-63C1F063BBDB}" srcOrd="0" destOrd="0" presId="urn:microsoft.com/office/officeart/2005/8/layout/vProcess5"/>
    <dgm:cxn modelId="{6A7E8028-FDFB-4416-AC21-2B1082FFC537}" type="presOf" srcId="{1D4ECF25-E04E-4B74-BA8A-6A54D0C3136E}" destId="{C04EAA61-857F-4692-BDDF-4EE3A2E313AC}" srcOrd="0" destOrd="0" presId="urn:microsoft.com/office/officeart/2005/8/layout/vProcess5"/>
    <dgm:cxn modelId="{C5BBE53D-DA1F-4465-B6CE-E3E92289B186}" type="presOf" srcId="{C7DDD1EE-CA74-4472-8D5E-5BFDF57A0833}" destId="{7039270C-2584-41E1-B22F-075786E52776}" srcOrd="1" destOrd="0" presId="urn:microsoft.com/office/officeart/2005/8/layout/vProcess5"/>
    <dgm:cxn modelId="{9B8FB06B-B86E-4353-9E76-CEAD057942BE}" type="presOf" srcId="{C62892BD-959E-404F-A94E-7A4662927AD2}" destId="{78F18E3B-3B8D-499C-86B6-FE75E3A69E47}" srcOrd="1" destOrd="0" presId="urn:microsoft.com/office/officeart/2005/8/layout/vProcess5"/>
    <dgm:cxn modelId="{10A04371-9158-4D7B-891A-85389D32DDE7}" srcId="{11381AB2-D396-43ED-ADDE-4F3E32B89299}" destId="{C7DDD1EE-CA74-4472-8D5E-5BFDF57A0833}" srcOrd="0" destOrd="0" parTransId="{1926898C-96A9-49F8-B8A8-B7223BE71C10}" sibTransId="{59759291-0FD8-4425-AB62-D7C1036F40D3}"/>
    <dgm:cxn modelId="{C4CC377D-0C48-4900-812B-2472122E4604}" srcId="{11381AB2-D396-43ED-ADDE-4F3E32B89299}" destId="{B9EDFCE2-341D-4A19-B93C-F34A164319CD}" srcOrd="3" destOrd="0" parTransId="{5F82D41C-47A4-4462-8AE3-6762C941EC1C}" sibTransId="{87A5BF3E-5006-407D-AAE0-608B62919026}"/>
    <dgm:cxn modelId="{528DCB7E-85DD-44AF-9D65-A52D49A4709C}" type="presOf" srcId="{B9EDFCE2-341D-4A19-B93C-F34A164319CD}" destId="{1385062C-8287-470B-9D84-ABFDEE80AD22}" srcOrd="0" destOrd="0" presId="urn:microsoft.com/office/officeart/2005/8/layout/vProcess5"/>
    <dgm:cxn modelId="{62440BAE-371B-47F5-8CA4-C46FD283C6AC}" type="presOf" srcId="{11381AB2-D396-43ED-ADDE-4F3E32B89299}" destId="{A5DD14D3-27CE-465E-834B-75CC9699A390}" srcOrd="0" destOrd="0" presId="urn:microsoft.com/office/officeart/2005/8/layout/vProcess5"/>
    <dgm:cxn modelId="{5F3DAED8-4C36-476E-B2FD-37CCF20599AC}" type="presOf" srcId="{06312484-1FBF-4430-9BB9-91F25C40B473}" destId="{97A1412E-0034-4297-8CC5-8E39CCAC12B4}" srcOrd="1" destOrd="0" presId="urn:microsoft.com/office/officeart/2005/8/layout/vProcess5"/>
    <dgm:cxn modelId="{153478DF-96E5-49D3-90E7-A9A65A2C7B1D}" type="presOf" srcId="{59759291-0FD8-4425-AB62-D7C1036F40D3}" destId="{22963033-DE21-4451-BFE4-733E97630B53}" srcOrd="0" destOrd="0" presId="urn:microsoft.com/office/officeart/2005/8/layout/vProcess5"/>
    <dgm:cxn modelId="{BF4908E9-B6C6-4DFB-BACD-7F95FF71EEC9}" type="presOf" srcId="{C7DDD1EE-CA74-4472-8D5E-5BFDF57A0833}" destId="{86F94355-D8B8-41BD-8B74-8979D329954F}" srcOrd="0" destOrd="0" presId="urn:microsoft.com/office/officeart/2005/8/layout/vProcess5"/>
    <dgm:cxn modelId="{446234EB-42C3-4BF4-A785-D58FBD70ECFE}" type="presOf" srcId="{06312484-1FBF-4430-9BB9-91F25C40B473}" destId="{DBB43693-9C6D-4E54-A1AC-5D66F0DD2828}" srcOrd="0" destOrd="0" presId="urn:microsoft.com/office/officeart/2005/8/layout/vProcess5"/>
    <dgm:cxn modelId="{C176FCEC-932A-4FB4-A597-41CF034380D5}" type="presOf" srcId="{C62892BD-959E-404F-A94E-7A4662927AD2}" destId="{738DBE2A-18CF-4031-8286-08A9755C037E}" srcOrd="0" destOrd="0" presId="urn:microsoft.com/office/officeart/2005/8/layout/vProcess5"/>
    <dgm:cxn modelId="{F5556AF9-D17D-4C6B-9CA6-D18672CEDE65}" srcId="{11381AB2-D396-43ED-ADDE-4F3E32B89299}" destId="{C62892BD-959E-404F-A94E-7A4662927AD2}" srcOrd="1" destOrd="0" parTransId="{C1770FFF-7320-4FFD-9484-6E10366D3CD5}" sibTransId="{1D4ECF25-E04E-4B74-BA8A-6A54D0C3136E}"/>
    <dgm:cxn modelId="{89E38BFD-2322-4605-AB88-2B367E865703}" srcId="{11381AB2-D396-43ED-ADDE-4F3E32B89299}" destId="{06312484-1FBF-4430-9BB9-91F25C40B473}" srcOrd="2" destOrd="0" parTransId="{DB1EE0B8-93ED-458B-8512-58EA63D3C32D}" sibTransId="{EDF1F5ED-A191-46C9-B0CA-F9EAB3747E11}"/>
    <dgm:cxn modelId="{79DBDAAB-DA47-4BB3-9911-4CA62CA17523}" type="presParOf" srcId="{A5DD14D3-27CE-465E-834B-75CC9699A390}" destId="{FDA26EE2-D802-416F-B3D0-F86CC563A23F}" srcOrd="0" destOrd="0" presId="urn:microsoft.com/office/officeart/2005/8/layout/vProcess5"/>
    <dgm:cxn modelId="{CB856384-1418-4AD1-9586-FE96D77A4A7C}" type="presParOf" srcId="{A5DD14D3-27CE-465E-834B-75CC9699A390}" destId="{86F94355-D8B8-41BD-8B74-8979D329954F}" srcOrd="1" destOrd="0" presId="urn:microsoft.com/office/officeart/2005/8/layout/vProcess5"/>
    <dgm:cxn modelId="{10AEFA86-2288-418A-B383-514E9A6E3131}" type="presParOf" srcId="{A5DD14D3-27CE-465E-834B-75CC9699A390}" destId="{738DBE2A-18CF-4031-8286-08A9755C037E}" srcOrd="2" destOrd="0" presId="urn:microsoft.com/office/officeart/2005/8/layout/vProcess5"/>
    <dgm:cxn modelId="{79ECF11D-3472-4B53-8FAB-0385A29C360D}" type="presParOf" srcId="{A5DD14D3-27CE-465E-834B-75CC9699A390}" destId="{DBB43693-9C6D-4E54-A1AC-5D66F0DD2828}" srcOrd="3" destOrd="0" presId="urn:microsoft.com/office/officeart/2005/8/layout/vProcess5"/>
    <dgm:cxn modelId="{AFA00A35-F12F-4EF6-8CD6-32227FB912FE}" type="presParOf" srcId="{A5DD14D3-27CE-465E-834B-75CC9699A390}" destId="{1385062C-8287-470B-9D84-ABFDEE80AD22}" srcOrd="4" destOrd="0" presId="urn:microsoft.com/office/officeart/2005/8/layout/vProcess5"/>
    <dgm:cxn modelId="{568E9220-1B09-419E-9F7C-B4496C4AE53E}" type="presParOf" srcId="{A5DD14D3-27CE-465E-834B-75CC9699A390}" destId="{22963033-DE21-4451-BFE4-733E97630B53}" srcOrd="5" destOrd="0" presId="urn:microsoft.com/office/officeart/2005/8/layout/vProcess5"/>
    <dgm:cxn modelId="{D810324D-58CF-4193-AA34-A5AE03DCBD02}" type="presParOf" srcId="{A5DD14D3-27CE-465E-834B-75CC9699A390}" destId="{C04EAA61-857F-4692-BDDF-4EE3A2E313AC}" srcOrd="6" destOrd="0" presId="urn:microsoft.com/office/officeart/2005/8/layout/vProcess5"/>
    <dgm:cxn modelId="{B29F55C6-97AB-4EB4-802A-683A31FBC8D1}" type="presParOf" srcId="{A5DD14D3-27CE-465E-834B-75CC9699A390}" destId="{318311A8-2D04-447B-B4A9-63C1F063BBDB}" srcOrd="7" destOrd="0" presId="urn:microsoft.com/office/officeart/2005/8/layout/vProcess5"/>
    <dgm:cxn modelId="{AC3C72FE-70A1-41C3-9662-CD68AEAC8E9F}" type="presParOf" srcId="{A5DD14D3-27CE-465E-834B-75CC9699A390}" destId="{7039270C-2584-41E1-B22F-075786E52776}" srcOrd="8" destOrd="0" presId="urn:microsoft.com/office/officeart/2005/8/layout/vProcess5"/>
    <dgm:cxn modelId="{3BC25258-FC38-4A10-8CAF-B3ACAC1C7DA6}" type="presParOf" srcId="{A5DD14D3-27CE-465E-834B-75CC9699A390}" destId="{78F18E3B-3B8D-499C-86B6-FE75E3A69E47}" srcOrd="9" destOrd="0" presId="urn:microsoft.com/office/officeart/2005/8/layout/vProcess5"/>
    <dgm:cxn modelId="{7D234861-DEBC-41F1-B2A4-B75A1754DD75}" type="presParOf" srcId="{A5DD14D3-27CE-465E-834B-75CC9699A390}" destId="{97A1412E-0034-4297-8CC5-8E39CCAC12B4}" srcOrd="10" destOrd="0" presId="urn:microsoft.com/office/officeart/2005/8/layout/vProcess5"/>
    <dgm:cxn modelId="{0A833992-2A15-46C7-B2EA-82AB96DDECC8}" type="presParOf" srcId="{A5DD14D3-27CE-465E-834B-75CC9699A390}" destId="{084AB153-0B5D-4F5F-8918-FB4D6CE0E3D7}" srcOrd="11" destOrd="0" presId="urn:microsoft.com/office/officeart/2005/8/layout/vProcess5"/>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F94355-D8B8-41BD-8B74-8979D329954F}">
      <dsp:nvSpPr>
        <dsp:cNvPr id="0" name=""/>
        <dsp:cNvSpPr/>
      </dsp:nvSpPr>
      <dsp:spPr>
        <a:xfrm>
          <a:off x="0" y="0"/>
          <a:ext cx="5029119" cy="7752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During EDA phase, we analyzed the correlation between variables such as Payload Mass, Launch Site, and Orbit Type with the type of landing outcome. </a:t>
          </a:r>
        </a:p>
      </dsp:txBody>
      <dsp:txXfrm>
        <a:off x="22708" y="22708"/>
        <a:ext cx="4127004" cy="729876"/>
      </dsp:txXfrm>
    </dsp:sp>
    <dsp:sp modelId="{738DBE2A-18CF-4031-8286-08A9755C037E}">
      <dsp:nvSpPr>
        <dsp:cNvPr id="0" name=""/>
        <dsp:cNvSpPr/>
      </dsp:nvSpPr>
      <dsp:spPr>
        <a:xfrm>
          <a:off x="421188" y="916255"/>
          <a:ext cx="5029119" cy="7752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On the right side you can see the interactive dashboard demo with a dropdown menu for launch sites and a slider to filter Payload Mass.</a:t>
          </a:r>
        </a:p>
      </dsp:txBody>
      <dsp:txXfrm>
        <a:off x="443896" y="938963"/>
        <a:ext cx="4058574" cy="729876"/>
      </dsp:txXfrm>
    </dsp:sp>
    <dsp:sp modelId="{DBB43693-9C6D-4E54-A1AC-5D66F0DD2828}">
      <dsp:nvSpPr>
        <dsp:cNvPr id="0" name=""/>
        <dsp:cNvSpPr/>
      </dsp:nvSpPr>
      <dsp:spPr>
        <a:xfrm>
          <a:off x="836091" y="1832510"/>
          <a:ext cx="5029119" cy="7752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Four classification models were trained and evaluated using cross-validation and grid search. </a:t>
          </a:r>
        </a:p>
      </dsp:txBody>
      <dsp:txXfrm>
        <a:off x="858799" y="1855218"/>
        <a:ext cx="4064860" cy="729876"/>
      </dsp:txXfrm>
    </dsp:sp>
    <dsp:sp modelId="{1385062C-8287-470B-9D84-ABFDEE80AD22}">
      <dsp:nvSpPr>
        <dsp:cNvPr id="0" name=""/>
        <dsp:cNvSpPr/>
      </dsp:nvSpPr>
      <dsp:spPr>
        <a:xfrm>
          <a:off x="1257279" y="2748765"/>
          <a:ext cx="5029119" cy="7752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Confusion matrices showed that most models had low false positives, with Logistic Regression achieving perfect recall for successful landings in our test set.</a:t>
          </a:r>
        </a:p>
      </dsp:txBody>
      <dsp:txXfrm>
        <a:off x="1279987" y="2771473"/>
        <a:ext cx="4058574" cy="729876"/>
      </dsp:txXfrm>
    </dsp:sp>
    <dsp:sp modelId="{22963033-DE21-4451-BFE4-733E97630B53}">
      <dsp:nvSpPr>
        <dsp:cNvPr id="0" name=""/>
        <dsp:cNvSpPr/>
      </dsp:nvSpPr>
      <dsp:spPr>
        <a:xfrm>
          <a:off x="4525178" y="593803"/>
          <a:ext cx="503940" cy="50394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4638565" y="593803"/>
        <a:ext cx="277167" cy="379215"/>
      </dsp:txXfrm>
    </dsp:sp>
    <dsp:sp modelId="{C04EAA61-857F-4692-BDDF-4EE3A2E313AC}">
      <dsp:nvSpPr>
        <dsp:cNvPr id="0" name=""/>
        <dsp:cNvSpPr/>
      </dsp:nvSpPr>
      <dsp:spPr>
        <a:xfrm>
          <a:off x="4946367" y="1510058"/>
          <a:ext cx="503940" cy="50394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5059754" y="1510058"/>
        <a:ext cx="277167" cy="379215"/>
      </dsp:txXfrm>
    </dsp:sp>
    <dsp:sp modelId="{318311A8-2D04-447B-B4A9-63C1F063BBDB}">
      <dsp:nvSpPr>
        <dsp:cNvPr id="0" name=""/>
        <dsp:cNvSpPr/>
      </dsp:nvSpPr>
      <dsp:spPr>
        <a:xfrm>
          <a:off x="5361269" y="2426313"/>
          <a:ext cx="503940" cy="503940"/>
        </a:xfrm>
        <a:prstGeom prst="downArrow">
          <a:avLst>
            <a:gd name="adj1" fmla="val 55000"/>
            <a:gd name="adj2" fmla="val 45000"/>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5474656" y="2426313"/>
        <a:ext cx="277167" cy="379215"/>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4/10/2025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jpeg>
</file>

<file path=ppt/media/image31.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4/10/2025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ninercl/ibm-capstone-falcon9-prediction/blob/main/module_1_data_collection/labs-jupyter-spacex-Data%20wrangling-v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ninercl/ibm-capstone-falcon9-prediction/blob/main/module_2_EDA_SQL/jupyter-labs-eda-dataviz-v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ninercl/ibm-capstone-falcon9-prediction/blob/main/module_2_EDA_SQL/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ninercl/ibm-capstone-falcon9-prediction/blob/main/module_3_1_viz_folium/lab-jupyter-launch-site-location-v2.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github.com/ninercl/ibm-capstone-falcon9-prediction/blob/main/module_3_1_viz_folium/mapa_lanzamientos.html"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inercl/ibm-capstone-falcon9-prediction/blob/main/modulo_3_2_viz_dash/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ninercl/ibm-capstone-falcon9-prediction/blob/main/module_4_predictive_analysis/SpaceX-Machine-Learning-Prediction-Part-5-v1.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5.png"/><Relationship Id="rId7" Type="http://schemas.openxmlformats.org/officeDocument/2006/relationships/diagramQuickStyle" Target="../diagrams/quickStyle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png"/><Relationship Id="rId9" Type="http://schemas.microsoft.com/office/2007/relationships/diagramDrawing" Target="../diagrams/drawing1.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ninercl/ibm-capstone-falcon9-prediction/blob/main/module_1_data_collection/jupyter-labs-spacex-data-collection-api-v2.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ninercl/ibm-capstone-falcon9-prediction/blob/main/module_1_data_collectio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Rodrigo Arriaza Rojas</a:t>
            </a:r>
          </a:p>
          <a:p>
            <a:r>
              <a:rPr lang="en-US" dirty="0">
                <a:solidFill>
                  <a:schemeClr val="bg2"/>
                </a:solidFill>
                <a:latin typeface="Abadi" panose="020B0604020104020204" pitchFamily="34" charset="0"/>
                <a:ea typeface="SF Pro" pitchFamily="2" charset="0"/>
                <a:cs typeface="SF Pro" pitchFamily="2" charset="0"/>
              </a:rPr>
              <a:t>April 9</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2174875"/>
          </a:xfrm>
          <a:prstGeom prst="rect">
            <a:avLst/>
          </a:prstGeom>
        </p:spPr>
        <p:txBody>
          <a:bodyPr/>
          <a:lstStyle/>
          <a:p>
            <a:r>
              <a:rPr lang="en-US" sz="2200" dirty="0">
                <a:solidFill>
                  <a:schemeClr val="accent3">
                    <a:lumMod val="25000"/>
                  </a:schemeClr>
                </a:solidFill>
                <a:latin typeface="Abadi" panose="020B0604020104020204" pitchFamily="34" charset="0"/>
              </a:rPr>
              <a:t>After .csv file was loaded, we scanned the dataset to for missing values (</a:t>
            </a:r>
            <a:r>
              <a:rPr lang="en-US" sz="2200" dirty="0" err="1">
                <a:solidFill>
                  <a:schemeClr val="accent3">
                    <a:lumMod val="25000"/>
                  </a:schemeClr>
                </a:solidFill>
                <a:latin typeface="Abadi" panose="020B0604020104020204" pitchFamily="34" charset="0"/>
              </a:rPr>
              <a:t>NaN</a:t>
            </a:r>
            <a:r>
              <a:rPr lang="en-US" sz="2200" dirty="0">
                <a:solidFill>
                  <a:schemeClr val="accent3">
                    <a:lumMod val="25000"/>
                  </a:schemeClr>
                </a:solidFill>
                <a:latin typeface="Abadi" panose="020B0604020104020204" pitchFamily="34" charset="0"/>
              </a:rPr>
              <a:t>) and duplicates. Once cleaned, we removed irrelevant rows and created new features (such as “</a:t>
            </a:r>
            <a:r>
              <a:rPr lang="en-US" sz="2200" dirty="0" err="1">
                <a:solidFill>
                  <a:schemeClr val="accent3">
                    <a:lumMod val="25000"/>
                  </a:schemeClr>
                </a:solidFill>
                <a:latin typeface="Abadi" panose="020B0604020104020204" pitchFamily="34" charset="0"/>
              </a:rPr>
              <a:t>landing_outcomes</a:t>
            </a:r>
            <a:r>
              <a:rPr lang="en-US" sz="2200" dirty="0">
                <a:solidFill>
                  <a:schemeClr val="accent3">
                    <a:lumMod val="25000"/>
                  </a:schemeClr>
                </a:solidFill>
                <a:latin typeface="Abadi" panose="020B0604020104020204" pitchFamily="34" charset="0"/>
              </a:rPr>
              <a:t>”) to support further analysis.</a:t>
            </a:r>
          </a:p>
          <a:p>
            <a:r>
              <a:rPr lang="en-US" sz="2200" dirty="0">
                <a:solidFill>
                  <a:schemeClr val="accent3">
                    <a:lumMod val="25000"/>
                  </a:schemeClr>
                </a:solidFill>
                <a:latin typeface="Abadi" panose="020B0604020104020204" pitchFamily="34" charset="0"/>
              </a:rPr>
              <a:t>View the Data wrangling notebook on </a:t>
            </a:r>
            <a:r>
              <a:rPr lang="en-US" sz="2200" dirty="0" err="1">
                <a:solidFill>
                  <a:schemeClr val="accent3">
                    <a:lumMod val="25000"/>
                  </a:schemeClr>
                </a:solidFill>
                <a:latin typeface="Abadi" panose="020B0604020104020204" pitchFamily="34" charset="0"/>
              </a:rPr>
              <a:t>Github</a:t>
            </a:r>
            <a:r>
              <a:rPr lang="en-US" sz="2200" dirty="0">
                <a:solidFill>
                  <a:schemeClr val="accent3">
                    <a:lumMod val="25000"/>
                  </a:schemeClr>
                </a:solidFill>
                <a:latin typeface="Abadi" panose="020B0604020104020204" pitchFamily="34" charset="0"/>
              </a:rPr>
              <a:t>:</a:t>
            </a:r>
          </a:p>
          <a:p>
            <a:pPr marL="0" indent="0">
              <a:buNone/>
            </a:pPr>
            <a:r>
              <a:rPr lang="en-US" sz="2200" dirty="0">
                <a:solidFill>
                  <a:schemeClr val="accent3">
                    <a:lumMod val="25000"/>
                  </a:schemeClr>
                </a:solidFill>
                <a:latin typeface="Abadi" panose="020B0604020104020204" pitchFamily="34" charset="0"/>
                <a:hlinkClick r:id="rId3"/>
              </a:rPr>
              <a:t>Click Here</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3" name="Rectángulo 2">
            <a:extLst>
              <a:ext uri="{FF2B5EF4-FFF2-40B4-BE49-F238E27FC236}">
                <a16:creationId xmlns:a16="http://schemas.microsoft.com/office/drawing/2014/main" id="{ADBA899C-E60E-AF6E-8A5F-D1722EE36368}"/>
              </a:ext>
            </a:extLst>
          </p:cNvPr>
          <p:cNvSpPr/>
          <p:nvPr/>
        </p:nvSpPr>
        <p:spPr>
          <a:xfrm>
            <a:off x="770011" y="5003800"/>
            <a:ext cx="17526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Load .</a:t>
            </a:r>
            <a:r>
              <a:rPr lang="es-ES" dirty="0" err="1"/>
              <a:t>csv</a:t>
            </a:r>
            <a:endParaRPr lang="es-CL" dirty="0"/>
          </a:p>
        </p:txBody>
      </p:sp>
      <p:cxnSp>
        <p:nvCxnSpPr>
          <p:cNvPr id="7" name="Conector recto de flecha 6">
            <a:extLst>
              <a:ext uri="{FF2B5EF4-FFF2-40B4-BE49-F238E27FC236}">
                <a16:creationId xmlns:a16="http://schemas.microsoft.com/office/drawing/2014/main" id="{EEDDBE05-40D1-7A8D-0644-F32BD73B280C}"/>
              </a:ext>
            </a:extLst>
          </p:cNvPr>
          <p:cNvCxnSpPr/>
          <p:nvPr/>
        </p:nvCxnSpPr>
        <p:spPr>
          <a:xfrm>
            <a:off x="2522611" y="5278324"/>
            <a:ext cx="5634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ángulo 8">
            <a:extLst>
              <a:ext uri="{FF2B5EF4-FFF2-40B4-BE49-F238E27FC236}">
                <a16:creationId xmlns:a16="http://schemas.microsoft.com/office/drawing/2014/main" id="{9C088BAF-73E3-5B6A-FBD3-2DC06286DC51}"/>
              </a:ext>
            </a:extLst>
          </p:cNvPr>
          <p:cNvSpPr/>
          <p:nvPr/>
        </p:nvSpPr>
        <p:spPr>
          <a:xfrm>
            <a:off x="3340100" y="5003800"/>
            <a:ext cx="19812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Check</a:t>
            </a:r>
            <a:r>
              <a:rPr lang="es-ES" dirty="0"/>
              <a:t> </a:t>
            </a:r>
            <a:r>
              <a:rPr lang="es-ES" dirty="0" err="1"/>
              <a:t>NaN</a:t>
            </a:r>
            <a:r>
              <a:rPr lang="es-ES" dirty="0"/>
              <a:t>/</a:t>
            </a:r>
            <a:r>
              <a:rPr lang="es-ES" dirty="0" err="1"/>
              <a:t>duplicates</a:t>
            </a:r>
            <a:endParaRPr lang="es-CL" dirty="0"/>
          </a:p>
        </p:txBody>
      </p:sp>
      <p:cxnSp>
        <p:nvCxnSpPr>
          <p:cNvPr id="11" name="Conector recto de flecha 10">
            <a:extLst>
              <a:ext uri="{FF2B5EF4-FFF2-40B4-BE49-F238E27FC236}">
                <a16:creationId xmlns:a16="http://schemas.microsoft.com/office/drawing/2014/main" id="{1703F972-D56F-7798-55BC-AA77422A29B8}"/>
              </a:ext>
            </a:extLst>
          </p:cNvPr>
          <p:cNvCxnSpPr/>
          <p:nvPr/>
        </p:nvCxnSpPr>
        <p:spPr>
          <a:xfrm>
            <a:off x="5194300" y="5278324"/>
            <a:ext cx="571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Rectángulo 11">
            <a:extLst>
              <a:ext uri="{FF2B5EF4-FFF2-40B4-BE49-F238E27FC236}">
                <a16:creationId xmlns:a16="http://schemas.microsoft.com/office/drawing/2014/main" id="{A2CA6C91-F2EA-1689-A679-3371F348E05C}"/>
              </a:ext>
            </a:extLst>
          </p:cNvPr>
          <p:cNvSpPr/>
          <p:nvPr/>
        </p:nvSpPr>
        <p:spPr>
          <a:xfrm>
            <a:off x="5892800" y="5003800"/>
            <a:ext cx="14097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Clean</a:t>
            </a:r>
            <a:endParaRPr lang="es-CL" dirty="0"/>
          </a:p>
        </p:txBody>
      </p:sp>
      <p:cxnSp>
        <p:nvCxnSpPr>
          <p:cNvPr id="14" name="Conector recto de flecha 13">
            <a:extLst>
              <a:ext uri="{FF2B5EF4-FFF2-40B4-BE49-F238E27FC236}">
                <a16:creationId xmlns:a16="http://schemas.microsoft.com/office/drawing/2014/main" id="{E5875153-89E9-BF24-C715-5017CFE70CC2}"/>
              </a:ext>
            </a:extLst>
          </p:cNvPr>
          <p:cNvCxnSpPr/>
          <p:nvPr/>
        </p:nvCxnSpPr>
        <p:spPr>
          <a:xfrm>
            <a:off x="7429500" y="5278324"/>
            <a:ext cx="444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ángulo 14">
            <a:extLst>
              <a:ext uri="{FF2B5EF4-FFF2-40B4-BE49-F238E27FC236}">
                <a16:creationId xmlns:a16="http://schemas.microsoft.com/office/drawing/2014/main" id="{B40C9C41-D656-F0B8-F248-E2DBE0A9D590}"/>
              </a:ext>
            </a:extLst>
          </p:cNvPr>
          <p:cNvSpPr/>
          <p:nvPr/>
        </p:nvSpPr>
        <p:spPr>
          <a:xfrm>
            <a:off x="7975600" y="5003798"/>
            <a:ext cx="15240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Feature</a:t>
            </a:r>
            <a:r>
              <a:rPr lang="es-ES" dirty="0"/>
              <a:t> </a:t>
            </a:r>
            <a:r>
              <a:rPr lang="es-ES" dirty="0" err="1"/>
              <a:t>engineering</a:t>
            </a:r>
            <a:endParaRPr lang="es-CL" dirty="0"/>
          </a:p>
        </p:txBody>
      </p:sp>
      <p:cxnSp>
        <p:nvCxnSpPr>
          <p:cNvPr id="17" name="Conector recto de flecha 16">
            <a:extLst>
              <a:ext uri="{FF2B5EF4-FFF2-40B4-BE49-F238E27FC236}">
                <a16:creationId xmlns:a16="http://schemas.microsoft.com/office/drawing/2014/main" id="{6D9428A7-E395-A660-CE07-2E07F3F46415}"/>
              </a:ext>
            </a:extLst>
          </p:cNvPr>
          <p:cNvCxnSpPr/>
          <p:nvPr/>
        </p:nvCxnSpPr>
        <p:spPr>
          <a:xfrm>
            <a:off x="9499600" y="5278324"/>
            <a:ext cx="4572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ángulo 17">
            <a:extLst>
              <a:ext uri="{FF2B5EF4-FFF2-40B4-BE49-F238E27FC236}">
                <a16:creationId xmlns:a16="http://schemas.microsoft.com/office/drawing/2014/main" id="{F0952B7D-549C-7911-0B97-5969FA957C5D}"/>
              </a:ext>
            </a:extLst>
          </p:cNvPr>
          <p:cNvSpPr/>
          <p:nvPr/>
        </p:nvSpPr>
        <p:spPr>
          <a:xfrm>
            <a:off x="9956800" y="5003798"/>
            <a:ext cx="1261989"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DF </a:t>
            </a:r>
            <a:r>
              <a:rPr lang="es-ES" dirty="0" err="1"/>
              <a:t>to</a:t>
            </a:r>
            <a:r>
              <a:rPr lang="es-ES" dirty="0"/>
              <a:t> .</a:t>
            </a:r>
            <a:r>
              <a:rPr lang="es-ES" dirty="0" err="1"/>
              <a:t>csv</a:t>
            </a:r>
            <a:endParaRPr lang="es-CL"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87962"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A </a:t>
            </a:r>
            <a:r>
              <a:rPr lang="en-US" sz="2200" dirty="0" err="1">
                <a:solidFill>
                  <a:schemeClr val="accent3">
                    <a:lumMod val="25000"/>
                  </a:schemeClr>
                </a:solidFill>
                <a:latin typeface="Abadi"/>
              </a:rPr>
              <a:t>catplot</a:t>
            </a:r>
            <a:r>
              <a:rPr lang="en-US" sz="2200" dirty="0">
                <a:solidFill>
                  <a:schemeClr val="accent3">
                    <a:lumMod val="25000"/>
                  </a:schemeClr>
                </a:solidFill>
                <a:latin typeface="Abadi"/>
              </a:rPr>
              <a:t> was used to verify if </a:t>
            </a:r>
            <a:r>
              <a:rPr lang="en-US" sz="2200" dirty="0" err="1">
                <a:solidFill>
                  <a:schemeClr val="accent3">
                    <a:lumMod val="25000"/>
                  </a:schemeClr>
                </a:solidFill>
                <a:latin typeface="Abadi"/>
              </a:rPr>
              <a:t>PayloadMass</a:t>
            </a:r>
            <a:r>
              <a:rPr lang="en-US" sz="2200" dirty="0">
                <a:solidFill>
                  <a:schemeClr val="accent3">
                    <a:lumMod val="25000"/>
                  </a:schemeClr>
                </a:solidFill>
                <a:latin typeface="Abadi"/>
              </a:rPr>
              <a:t> correlates with </a:t>
            </a:r>
            <a:r>
              <a:rPr lang="en-US" sz="2200" dirty="0" err="1">
                <a:solidFill>
                  <a:schemeClr val="accent3">
                    <a:lumMod val="25000"/>
                  </a:schemeClr>
                </a:solidFill>
                <a:latin typeface="Abadi"/>
              </a:rPr>
              <a:t>FlightNumber</a:t>
            </a:r>
            <a:r>
              <a:rPr lang="en-US" sz="2200" dirty="0">
                <a:solidFill>
                  <a:schemeClr val="accent3">
                    <a:lumMod val="25000"/>
                  </a:schemeClr>
                </a:solidFill>
                <a:latin typeface="Abadi"/>
              </a:rPr>
              <a:t>, and whether </a:t>
            </a:r>
            <a:r>
              <a:rPr lang="en-US" sz="2200" dirty="0" err="1">
                <a:solidFill>
                  <a:schemeClr val="accent3">
                    <a:lumMod val="25000"/>
                  </a:schemeClr>
                </a:solidFill>
                <a:latin typeface="Abadi"/>
              </a:rPr>
              <a:t>FlightNumer</a:t>
            </a:r>
            <a:r>
              <a:rPr lang="en-US" sz="2200" dirty="0">
                <a:solidFill>
                  <a:schemeClr val="accent3">
                    <a:lumMod val="25000"/>
                  </a:schemeClr>
                </a:solidFill>
                <a:latin typeface="Abadi"/>
              </a:rPr>
              <a:t> is related to </a:t>
            </a:r>
            <a:r>
              <a:rPr lang="en-US" sz="2200" dirty="0" err="1">
                <a:solidFill>
                  <a:schemeClr val="accent3">
                    <a:lumMod val="25000"/>
                  </a:schemeClr>
                </a:solidFill>
                <a:latin typeface="Abadi"/>
              </a:rPr>
              <a:t>LaunchSite</a:t>
            </a:r>
            <a:r>
              <a:rPr lang="en-US" sz="2200" dirty="0">
                <a:solidFill>
                  <a:schemeClr val="accent3">
                    <a:lumMod val="25000"/>
                  </a:schemeClr>
                </a:solidFill>
                <a:latin typeface="Abadi"/>
              </a:rPr>
              <a:t>.</a:t>
            </a:r>
          </a:p>
          <a:p>
            <a:pPr>
              <a:lnSpc>
                <a:spcPct val="100000"/>
              </a:lnSpc>
              <a:spcBef>
                <a:spcPts val="1400"/>
              </a:spcBef>
            </a:pPr>
            <a:r>
              <a:rPr lang="en-US" sz="2200" dirty="0">
                <a:solidFill>
                  <a:schemeClr val="accent3">
                    <a:lumMod val="25000"/>
                  </a:schemeClr>
                </a:solidFill>
                <a:latin typeface="Abadi"/>
              </a:rPr>
              <a:t> A scatterplot was used to find a correlation between </a:t>
            </a:r>
            <a:r>
              <a:rPr lang="en-US" sz="2200" dirty="0" err="1">
                <a:solidFill>
                  <a:schemeClr val="accent3">
                    <a:lumMod val="25000"/>
                  </a:schemeClr>
                </a:solidFill>
                <a:latin typeface="Abadi"/>
              </a:rPr>
              <a:t>PayloadMass</a:t>
            </a:r>
            <a:r>
              <a:rPr lang="en-US" sz="2200" dirty="0">
                <a:solidFill>
                  <a:schemeClr val="accent3">
                    <a:lumMod val="25000"/>
                  </a:schemeClr>
                </a:solidFill>
                <a:latin typeface="Abadi"/>
              </a:rPr>
              <a:t> and </a:t>
            </a:r>
            <a:r>
              <a:rPr lang="en-US" sz="2200" dirty="0" err="1">
                <a:solidFill>
                  <a:schemeClr val="accent3">
                    <a:lumMod val="25000"/>
                  </a:schemeClr>
                </a:solidFill>
                <a:latin typeface="Abadi"/>
              </a:rPr>
              <a:t>LaunchSite</a:t>
            </a:r>
            <a:r>
              <a:rPr lang="en-US" sz="2200" dirty="0">
                <a:solidFill>
                  <a:schemeClr val="accent3">
                    <a:lumMod val="25000"/>
                  </a:schemeClr>
                </a:solidFill>
                <a:latin typeface="Abadi"/>
              </a:rPr>
              <a:t>, and to explore relationships between Flight Number vs Orbit Type, and Payload vs Orbit type.</a:t>
            </a:r>
          </a:p>
          <a:p>
            <a:pPr>
              <a:lnSpc>
                <a:spcPct val="100000"/>
              </a:lnSpc>
              <a:spcBef>
                <a:spcPts val="1400"/>
              </a:spcBef>
            </a:pPr>
            <a:r>
              <a:rPr lang="en-US" sz="2200" dirty="0">
                <a:solidFill>
                  <a:schemeClr val="accent3">
                    <a:lumMod val="25000"/>
                  </a:schemeClr>
                </a:solidFill>
                <a:latin typeface="Abadi"/>
              </a:rPr>
              <a:t>A </a:t>
            </a:r>
            <a:r>
              <a:rPr lang="en-US" sz="2200" dirty="0" err="1">
                <a:solidFill>
                  <a:schemeClr val="accent3">
                    <a:lumMod val="25000"/>
                  </a:schemeClr>
                </a:solidFill>
                <a:latin typeface="Abadi"/>
              </a:rPr>
              <a:t>barplot</a:t>
            </a:r>
            <a:r>
              <a:rPr lang="en-US" sz="2200" dirty="0">
                <a:solidFill>
                  <a:schemeClr val="accent3">
                    <a:lumMod val="25000"/>
                  </a:schemeClr>
                </a:solidFill>
                <a:latin typeface="Abadi"/>
              </a:rPr>
              <a:t> was used to visualize the relationship between success rate according to the orbit type.</a:t>
            </a:r>
          </a:p>
          <a:p>
            <a:pPr>
              <a:lnSpc>
                <a:spcPct val="100000"/>
              </a:lnSpc>
              <a:spcBef>
                <a:spcPts val="1400"/>
              </a:spcBef>
            </a:pPr>
            <a:r>
              <a:rPr lang="en-US" sz="2200" dirty="0">
                <a:solidFill>
                  <a:schemeClr val="accent3">
                    <a:lumMod val="25000"/>
                  </a:schemeClr>
                </a:solidFill>
                <a:latin typeface="Abadi"/>
              </a:rPr>
              <a:t>Finally, a </a:t>
            </a:r>
            <a:r>
              <a:rPr lang="en-US" sz="2200" dirty="0" err="1">
                <a:solidFill>
                  <a:schemeClr val="accent3">
                    <a:lumMod val="25000"/>
                  </a:schemeClr>
                </a:solidFill>
                <a:latin typeface="Abadi"/>
              </a:rPr>
              <a:t>lineplot</a:t>
            </a:r>
            <a:r>
              <a:rPr lang="en-US" sz="2200" dirty="0">
                <a:solidFill>
                  <a:schemeClr val="accent3">
                    <a:lumMod val="25000"/>
                  </a:schemeClr>
                </a:solidFill>
                <a:latin typeface="Abadi"/>
              </a:rPr>
              <a:t> was used to visualize the launch success rate in a yearly trend.</a:t>
            </a:r>
          </a:p>
          <a:p>
            <a:pPr>
              <a:lnSpc>
                <a:spcPct val="100000"/>
              </a:lnSpc>
              <a:spcBef>
                <a:spcPts val="1400"/>
              </a:spcBef>
            </a:pPr>
            <a:r>
              <a:rPr lang="en-US" sz="2200" dirty="0">
                <a:solidFill>
                  <a:schemeClr val="accent3">
                    <a:lumMod val="25000"/>
                  </a:schemeClr>
                </a:solidFill>
                <a:latin typeface="Abadi" panose="020B0604020104020204" pitchFamily="34" charset="0"/>
              </a:rPr>
              <a:t>View EDA data visualization Notebook on GitHub:</a:t>
            </a:r>
          </a:p>
          <a:p>
            <a:pPr marL="0" indent="0">
              <a:lnSpc>
                <a:spcPct val="100000"/>
              </a:lnSpc>
              <a:spcBef>
                <a:spcPts val="1400"/>
              </a:spcBef>
              <a:buNone/>
            </a:pPr>
            <a:r>
              <a:rPr lang="en-US" sz="2200" u="sng" dirty="0">
                <a:solidFill>
                  <a:schemeClr val="accent3">
                    <a:lumMod val="25000"/>
                  </a:schemeClr>
                </a:solidFill>
                <a:latin typeface="Abadi" panose="020B0604020104020204" pitchFamily="34" charset="0"/>
                <a:hlinkClick r:id="rId3"/>
              </a:rPr>
              <a:t>Click Here</a:t>
            </a:r>
            <a:endParaRPr lang="en-US" sz="2200" u="sng" dirty="0">
              <a:solidFill>
                <a:schemeClr val="accent3">
                  <a:lumMod val="25000"/>
                </a:schemeClr>
              </a:solidFill>
              <a:latin typeface="Abadi" panose="020B0604020104020204" pitchFamily="34" charset="0"/>
            </a:endParaRPr>
          </a:p>
          <a:p>
            <a:endParaRPr lang="en-US" u="sng"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4"/>
            <a:ext cx="10687962" cy="4512775"/>
          </a:xfrm>
          <a:prstGeom prst="rect">
            <a:avLst/>
          </a:prstGeom>
        </p:spPr>
        <p:txBody>
          <a:bodyPr lIns="91440" tIns="45720" rIns="91440" bIns="45720" anchor="t"/>
          <a:lstStyle/>
          <a:p>
            <a:pPr>
              <a:lnSpc>
                <a:spcPct val="100000"/>
              </a:lnSpc>
              <a:spcBef>
                <a:spcPts val="1400"/>
              </a:spcBef>
            </a:pPr>
            <a:r>
              <a:rPr lang="en-US" sz="2200" u="sng" dirty="0">
                <a:solidFill>
                  <a:schemeClr val="accent3">
                    <a:lumMod val="25000"/>
                  </a:schemeClr>
                </a:solidFill>
                <a:latin typeface="Abadi"/>
              </a:rPr>
              <a:t>SQL queries used:</a:t>
            </a:r>
          </a:p>
          <a:p>
            <a:pPr>
              <a:lnSpc>
                <a:spcPct val="100000"/>
              </a:lnSpc>
              <a:spcBef>
                <a:spcPts val="1400"/>
              </a:spcBef>
            </a:pPr>
            <a:r>
              <a:rPr lang="en-US" sz="2200" dirty="0">
                <a:solidFill>
                  <a:schemeClr val="accent3">
                    <a:lumMod val="25000"/>
                  </a:schemeClr>
                </a:solidFill>
                <a:latin typeface="Abadi" panose="020B0604020104020204" pitchFamily="34" charset="0"/>
              </a:rPr>
              <a:t>Queried distinct values of </a:t>
            </a:r>
            <a:r>
              <a:rPr lang="en-US" sz="2200" dirty="0" err="1">
                <a:solidFill>
                  <a:schemeClr val="accent3">
                    <a:lumMod val="25000"/>
                  </a:schemeClr>
                </a:solidFill>
                <a:latin typeface="Abadi" panose="020B0604020104020204" pitchFamily="34" charset="0"/>
              </a:rPr>
              <a:t>LaunchSite</a:t>
            </a:r>
            <a:r>
              <a:rPr lang="en-US" sz="2200" dirty="0">
                <a:solidFill>
                  <a:schemeClr val="accent3">
                    <a:lumMod val="25000"/>
                  </a:schemeClr>
                </a:solidFill>
                <a:latin typeface="Abadi" panose="020B0604020104020204" pitchFamily="34" charset="0"/>
              </a:rPr>
              <a:t> to identify launch site distribution</a:t>
            </a:r>
          </a:p>
          <a:p>
            <a:pPr>
              <a:lnSpc>
                <a:spcPct val="100000"/>
              </a:lnSpc>
              <a:spcBef>
                <a:spcPts val="1400"/>
              </a:spcBef>
            </a:pPr>
            <a:r>
              <a:rPr lang="en-US" sz="2200" dirty="0">
                <a:solidFill>
                  <a:schemeClr val="accent3">
                    <a:lumMod val="25000"/>
                  </a:schemeClr>
                </a:solidFill>
                <a:latin typeface="Abadi" panose="020B0604020104020204" pitchFamily="34" charset="0"/>
              </a:rPr>
              <a:t>Used GROUP BY and COUNT(*) to calculate success rate by launch site.</a:t>
            </a:r>
          </a:p>
          <a:p>
            <a:pPr>
              <a:lnSpc>
                <a:spcPct val="100000"/>
              </a:lnSpc>
              <a:spcBef>
                <a:spcPts val="1400"/>
              </a:spcBef>
            </a:pPr>
            <a:r>
              <a:rPr lang="en-US" sz="2200" dirty="0">
                <a:solidFill>
                  <a:schemeClr val="accent3">
                    <a:lumMod val="25000"/>
                  </a:schemeClr>
                </a:solidFill>
                <a:latin typeface="Abadi" panose="020B0604020104020204" pitchFamily="34" charset="0"/>
              </a:rPr>
              <a:t>Used aggregated functions like AVG() and MAX() to analyze average and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Filtered by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and “</a:t>
            </a:r>
            <a:r>
              <a:rPr lang="en-US" sz="2200" dirty="0" err="1">
                <a:solidFill>
                  <a:schemeClr val="accent3">
                    <a:lumMod val="25000"/>
                  </a:schemeClr>
                </a:solidFill>
                <a:latin typeface="Abadi" panose="020B0604020104020204" pitchFamily="34" charset="0"/>
              </a:rPr>
              <a:t>Payload_Mass_KG</a:t>
            </a:r>
            <a:r>
              <a:rPr lang="en-US" sz="2200" dirty="0">
                <a:solidFill>
                  <a:schemeClr val="accent3">
                    <a:lumMod val="25000"/>
                  </a:schemeClr>
                </a:solidFill>
                <a:latin typeface="Abadi" panose="020B0604020104020204" pitchFamily="34" charset="0"/>
              </a:rPr>
              <a:t>_” between 4000 and 6000 for targeted analysis.</a:t>
            </a:r>
          </a:p>
          <a:p>
            <a:pPr>
              <a:lnSpc>
                <a:spcPct val="100000"/>
              </a:lnSpc>
              <a:spcBef>
                <a:spcPts val="1400"/>
              </a:spcBef>
            </a:pPr>
            <a:r>
              <a:rPr lang="en-US" sz="2200" dirty="0">
                <a:solidFill>
                  <a:schemeClr val="accent3">
                    <a:lumMod val="25000"/>
                  </a:schemeClr>
                </a:solidFill>
                <a:latin typeface="Abadi" panose="020B0604020104020204" pitchFamily="34" charset="0"/>
              </a:rPr>
              <a:t>Extracted year from launch date to analyze yearly trends in launch success. </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View SQL notebook on GitHub:</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Click Here</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81354"/>
            <a:ext cx="10515600" cy="4837996"/>
          </a:xfrm>
          <a:prstGeom prst="rect">
            <a:avLst/>
          </a:prstGeom>
        </p:spPr>
        <p:txBody>
          <a:bodyPr>
            <a:normAutofit fontScale="92500"/>
          </a:bodyPr>
          <a:lstStyle/>
          <a:p>
            <a:pPr>
              <a:lnSpc>
                <a:spcPct val="100000"/>
              </a:lnSpc>
              <a:spcBef>
                <a:spcPts val="1400"/>
              </a:spcBef>
            </a:pPr>
            <a:r>
              <a:rPr lang="en-US" sz="2200" b="1" dirty="0">
                <a:solidFill>
                  <a:schemeClr val="accent3">
                    <a:lumMod val="25000"/>
                  </a:schemeClr>
                </a:solidFill>
                <a:latin typeface="Abadi" panose="020B0604020104020204" pitchFamily="34" charset="0"/>
              </a:rPr>
              <a:t>Folium</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used circles to mark the launch sites in the United States map. </a:t>
            </a:r>
            <a:r>
              <a:rPr lang="en-US" sz="2200" dirty="0" err="1">
                <a:solidFill>
                  <a:schemeClr val="accent3">
                    <a:lumMod val="25000"/>
                  </a:schemeClr>
                </a:solidFill>
                <a:latin typeface="Abadi" panose="020B0604020104020204" pitchFamily="34" charset="0"/>
              </a:rPr>
              <a:t>PolyLines</a:t>
            </a:r>
            <a:r>
              <a:rPr lang="en-US" sz="2200" dirty="0">
                <a:solidFill>
                  <a:schemeClr val="accent3">
                    <a:lumMod val="25000"/>
                  </a:schemeClr>
                </a:solidFill>
                <a:latin typeface="Abadi" panose="020B0604020104020204" pitchFamily="34" charset="0"/>
              </a:rPr>
              <a:t> were added to  represent areas of interests (highways, coastline, railways, </a:t>
            </a:r>
            <a:r>
              <a:rPr lang="en-US" sz="2200" dirty="0" err="1">
                <a:solidFill>
                  <a:schemeClr val="accent3">
                    <a:lumMod val="25000"/>
                  </a:schemeClr>
                </a:solidFill>
                <a:latin typeface="Abadi" panose="020B0604020104020204" pitchFamily="34" charset="0"/>
              </a:rPr>
              <a:t>etc</a:t>
            </a:r>
            <a:r>
              <a:rPr lang="en-US" sz="2200" dirty="0">
                <a:solidFill>
                  <a:schemeClr val="accent3">
                    <a:lumMod val="25000"/>
                  </a:schemeClr>
                </a:solidFill>
                <a:latin typeface="Abadi" panose="020B0604020104020204" pitchFamily="34" charset="0"/>
              </a:rPr>
              <a:t>) to measure the distance between them and the launch sites.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also used  colored-markers and marker cluster to represent different outcomes (success/failure) and to explore spatial patterns in launch success.</a:t>
            </a:r>
          </a:p>
          <a:p>
            <a:pPr>
              <a:lnSpc>
                <a:spcPct val="100000"/>
              </a:lnSpc>
              <a:spcBef>
                <a:spcPts val="1400"/>
              </a:spcBef>
            </a:pPr>
            <a:r>
              <a:rPr lang="en-US" sz="2200" dirty="0">
                <a:solidFill>
                  <a:schemeClr val="accent3">
                    <a:lumMod val="25000"/>
                  </a:schemeClr>
                </a:solidFill>
                <a:latin typeface="Abadi" panose="020B0604020104020204" pitchFamily="34" charset="0"/>
              </a:rPr>
              <a:t>These objects were added to </a:t>
            </a:r>
            <a:r>
              <a:rPr lang="en-US" sz="2200" dirty="0" err="1">
                <a:solidFill>
                  <a:schemeClr val="accent3">
                    <a:lumMod val="25000"/>
                  </a:schemeClr>
                </a:solidFill>
                <a:latin typeface="Abadi" panose="020B0604020104020204" pitchFamily="34" charset="0"/>
              </a:rPr>
              <a:t>engance</a:t>
            </a:r>
            <a:r>
              <a:rPr lang="en-US" sz="2200" dirty="0">
                <a:solidFill>
                  <a:schemeClr val="accent3">
                    <a:lumMod val="25000"/>
                  </a:schemeClr>
                </a:solidFill>
                <a:latin typeface="Abadi" panose="020B0604020104020204" pitchFamily="34" charset="0"/>
              </a:rPr>
              <a:t> spatial understanding of the data. Circles help localize the launch sites, polylines show proximity to geographic </a:t>
            </a:r>
            <a:r>
              <a:rPr lang="en-US" sz="2200" dirty="0" err="1">
                <a:solidFill>
                  <a:schemeClr val="accent3">
                    <a:lumMod val="25000"/>
                  </a:schemeClr>
                </a:solidFill>
                <a:latin typeface="Abadi" panose="020B0604020104020204" pitchFamily="34" charset="0"/>
              </a:rPr>
              <a:t>elemens</a:t>
            </a:r>
            <a:r>
              <a:rPr lang="en-US" sz="2200" dirty="0">
                <a:solidFill>
                  <a:schemeClr val="accent3">
                    <a:lumMod val="25000"/>
                  </a:schemeClr>
                </a:solidFill>
                <a:latin typeface="Abadi" panose="020B0604020104020204" pitchFamily="34" charset="0"/>
              </a:rPr>
              <a:t>, and colored markers/clusters help identify possible correlations between location and launch outcomes.</a:t>
            </a:r>
          </a:p>
          <a:p>
            <a:pPr>
              <a:lnSpc>
                <a:spcPct val="100000"/>
              </a:lnSpc>
              <a:spcBef>
                <a:spcPts val="1400"/>
              </a:spcBef>
            </a:pPr>
            <a:r>
              <a:rPr lang="en-US" sz="2200" dirty="0">
                <a:solidFill>
                  <a:schemeClr val="accent3">
                    <a:lumMod val="25000"/>
                  </a:schemeClr>
                </a:solidFill>
                <a:latin typeface="Abadi" panose="020B0604020104020204" pitchFamily="34" charset="0"/>
              </a:rPr>
              <a:t>View Folium notebook on GitHub:</a:t>
            </a:r>
          </a:p>
          <a:p>
            <a:pPr>
              <a:lnSpc>
                <a:spcPct val="100000"/>
              </a:lnSpc>
              <a:spcBef>
                <a:spcPts val="1400"/>
              </a:spcBef>
            </a:pPr>
            <a:r>
              <a:rPr lang="en-US" sz="2200" u="sng" dirty="0">
                <a:solidFill>
                  <a:schemeClr val="accent3">
                    <a:lumMod val="25000"/>
                  </a:schemeClr>
                </a:solidFill>
                <a:latin typeface="Abadi" panose="020B0604020104020204" pitchFamily="34" charset="0"/>
                <a:hlinkClick r:id="rId3"/>
              </a:rPr>
              <a:t>Folium NB</a:t>
            </a:r>
            <a:endParaRPr lang="en-US" sz="2200" u="sng" dirty="0">
              <a:solidFill>
                <a:schemeClr val="accent3">
                  <a:lumMod val="25000"/>
                </a:schemeClr>
              </a:solidFill>
              <a:latin typeface="Abadi" panose="020B0604020104020204" pitchFamily="34" charset="0"/>
            </a:endParaRPr>
          </a:p>
          <a:p>
            <a:pPr>
              <a:lnSpc>
                <a:spcPct val="100000"/>
              </a:lnSpc>
              <a:spcBef>
                <a:spcPts val="1400"/>
              </a:spcBef>
            </a:pPr>
            <a:r>
              <a:rPr lang="en-US" sz="2200" u="sng" dirty="0">
                <a:solidFill>
                  <a:schemeClr val="accent3">
                    <a:lumMod val="25000"/>
                  </a:schemeClr>
                </a:solidFill>
                <a:latin typeface="Abadi" panose="020B0604020104020204" pitchFamily="34" charset="0"/>
                <a:hlinkClick r:id="rId4"/>
              </a:rPr>
              <a:t>Download HTML map</a:t>
            </a:r>
            <a:endParaRPr lang="en-US" sz="2200" u="sng"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462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dashboard includes a pie chart that shows launch site and success/failure distribution, as well as a scatter plot that shows the relationship between payload mass and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Interactive components such as dropdown menu to select launch site, and a range slider (to filter payload mass) were added to the dashboard.</a:t>
            </a:r>
          </a:p>
          <a:p>
            <a:pPr>
              <a:lnSpc>
                <a:spcPct val="100000"/>
              </a:lnSpc>
              <a:spcBef>
                <a:spcPts val="1400"/>
              </a:spcBef>
            </a:pPr>
            <a:r>
              <a:rPr lang="en-US" sz="2200" dirty="0">
                <a:solidFill>
                  <a:schemeClr val="accent3">
                    <a:lumMod val="25000"/>
                  </a:schemeClr>
                </a:solidFill>
                <a:latin typeface="Abadi" panose="020B0604020104020204" pitchFamily="34" charset="0"/>
              </a:rPr>
              <a:t>These visualizations were used to identify patterns in success rates across launch sites and payload ranges. The control allows the stakeholder to explore different launch sites and payloads. </a:t>
            </a:r>
          </a:p>
          <a:p>
            <a:pPr>
              <a:lnSpc>
                <a:spcPct val="100000"/>
              </a:lnSpc>
              <a:spcBef>
                <a:spcPts val="1400"/>
              </a:spcBef>
            </a:pPr>
            <a:r>
              <a:rPr lang="en-US" sz="2200" dirty="0">
                <a:solidFill>
                  <a:schemeClr val="accent3">
                    <a:lumMod val="25000"/>
                  </a:schemeClr>
                </a:solidFill>
                <a:latin typeface="Abadi" panose="020B0604020104020204" pitchFamily="34" charset="0"/>
              </a:rPr>
              <a:t>View Dash app on GitHub:</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Click here</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7446890" cy="4199948"/>
          </a:xfrm>
          <a:prstGeom prst="rect">
            <a:avLst/>
          </a:prstGeom>
        </p:spPr>
        <p:txBody>
          <a:bodyPr>
            <a:no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We split the data set into training and testing (80/20)</a:t>
            </a:r>
          </a:p>
          <a:p>
            <a:pPr>
              <a:lnSpc>
                <a:spcPct val="100000"/>
              </a:lnSpc>
              <a:spcBef>
                <a:spcPts val="1400"/>
              </a:spcBef>
            </a:pPr>
            <a:r>
              <a:rPr lang="en-US" sz="2000" dirty="0">
                <a:solidFill>
                  <a:schemeClr val="accent3">
                    <a:lumMod val="25000"/>
                  </a:schemeClr>
                </a:solidFill>
                <a:latin typeface="Abadi" panose="020B0604020104020204" pitchFamily="34" charset="0"/>
              </a:rPr>
              <a:t>Multiple classifiers were trained, including Logistic Regression, SVM, Decision Trees, and K-Nearest Neighbors (KNN)</a:t>
            </a:r>
          </a:p>
          <a:p>
            <a:pPr>
              <a:lnSpc>
                <a:spcPct val="100000"/>
              </a:lnSpc>
              <a:spcBef>
                <a:spcPts val="1400"/>
              </a:spcBef>
            </a:pPr>
            <a:r>
              <a:rPr lang="en-US" sz="2000" dirty="0">
                <a:solidFill>
                  <a:schemeClr val="accent3">
                    <a:lumMod val="25000"/>
                  </a:schemeClr>
                </a:solidFill>
                <a:latin typeface="Abadi" panose="020B0604020104020204" pitchFamily="34" charset="0"/>
              </a:rPr>
              <a:t>Hyperparameters were tuned using </a:t>
            </a:r>
            <a:r>
              <a:rPr lang="en-US" sz="2000" dirty="0" err="1">
                <a:solidFill>
                  <a:schemeClr val="accent3">
                    <a:lumMod val="25000"/>
                  </a:schemeClr>
                </a:solidFill>
                <a:latin typeface="Abadi" panose="020B0604020104020204" pitchFamily="34" charset="0"/>
              </a:rPr>
              <a:t>GridSearch</a:t>
            </a:r>
            <a:r>
              <a:rPr lang="en-US" sz="2000" dirty="0">
                <a:solidFill>
                  <a:schemeClr val="accent3">
                    <a:lumMod val="25000"/>
                  </a:schemeClr>
                </a:solidFill>
                <a:latin typeface="Abadi" panose="020B0604020104020204" pitchFamily="34" charset="0"/>
              </a:rPr>
              <a:t> CV</a:t>
            </a:r>
          </a:p>
          <a:p>
            <a:pPr>
              <a:lnSpc>
                <a:spcPct val="100000"/>
              </a:lnSpc>
              <a:spcBef>
                <a:spcPts val="1400"/>
              </a:spcBef>
            </a:pPr>
            <a:r>
              <a:rPr lang="en-US" sz="2000" dirty="0">
                <a:solidFill>
                  <a:schemeClr val="accent3">
                    <a:lumMod val="25000"/>
                  </a:schemeClr>
                </a:solidFill>
                <a:latin typeface="Abadi" panose="020B0604020104020204" pitchFamily="34" charset="0"/>
              </a:rPr>
              <a:t>The best model was SVM with a sigmoid kernel with: Accuracy on training: 84.8% and accuracy on test set: 83.3%</a:t>
            </a:r>
          </a:p>
          <a:p>
            <a:pPr>
              <a:lnSpc>
                <a:spcPct val="100000"/>
              </a:lnSpc>
              <a:spcBef>
                <a:spcPts val="1400"/>
              </a:spcBef>
            </a:pPr>
            <a:r>
              <a:rPr lang="en-US" sz="2000" dirty="0">
                <a:solidFill>
                  <a:schemeClr val="accent3">
                    <a:lumMod val="25000"/>
                  </a:schemeClr>
                </a:solidFill>
                <a:latin typeface="Abadi" panose="020B0604020104020204" pitchFamily="34" charset="0"/>
              </a:rPr>
              <a:t>Accuracy was used as the evaluation metric throughout the experiment.</a:t>
            </a:r>
          </a:p>
          <a:p>
            <a:pPr marL="0" indent="0">
              <a:lnSpc>
                <a:spcPct val="100000"/>
              </a:lnSpc>
              <a:spcBef>
                <a:spcPts val="1400"/>
              </a:spcBef>
              <a:buNone/>
            </a:pPr>
            <a:r>
              <a:rPr lang="en-US" sz="2000" dirty="0">
                <a:solidFill>
                  <a:schemeClr val="accent3">
                    <a:lumMod val="25000"/>
                  </a:schemeClr>
                </a:solidFill>
                <a:latin typeface="Abadi" panose="020B0604020104020204" pitchFamily="34" charset="0"/>
              </a:rPr>
              <a:t>View the predictive analysis notebook on GitHub:</a:t>
            </a:r>
          </a:p>
          <a:p>
            <a:pPr marL="0" indent="0">
              <a:lnSpc>
                <a:spcPct val="100000"/>
              </a:lnSpc>
              <a:spcBef>
                <a:spcPts val="1400"/>
              </a:spcBef>
              <a:buNone/>
            </a:pPr>
            <a:r>
              <a:rPr lang="en-US" sz="2000" dirty="0">
                <a:solidFill>
                  <a:schemeClr val="accent3">
                    <a:lumMod val="25000"/>
                  </a:schemeClr>
                </a:solidFill>
                <a:latin typeface="Abadi" panose="020B0604020104020204" pitchFamily="34" charset="0"/>
                <a:hlinkClick r:id="rId3"/>
              </a:rPr>
              <a:t>Click here</a:t>
            </a:r>
            <a:endParaRPr lang="en-US" sz="20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000" u="sng"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Rectángulo 1">
            <a:extLst>
              <a:ext uri="{FF2B5EF4-FFF2-40B4-BE49-F238E27FC236}">
                <a16:creationId xmlns:a16="http://schemas.microsoft.com/office/drawing/2014/main" id="{A49CD2C8-0DD2-CE4A-F14F-774D8533AC9B}"/>
              </a:ext>
            </a:extLst>
          </p:cNvPr>
          <p:cNvSpPr/>
          <p:nvPr/>
        </p:nvSpPr>
        <p:spPr>
          <a:xfrm>
            <a:off x="9055100" y="1825625"/>
            <a:ext cx="18034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Processed</a:t>
            </a:r>
            <a:r>
              <a:rPr lang="es-ES" dirty="0"/>
              <a:t> data</a:t>
            </a:r>
            <a:endParaRPr lang="es-CL" dirty="0"/>
          </a:p>
        </p:txBody>
      </p:sp>
      <p:sp>
        <p:nvSpPr>
          <p:cNvPr id="6" name="Rectángulo 5">
            <a:extLst>
              <a:ext uri="{FF2B5EF4-FFF2-40B4-BE49-F238E27FC236}">
                <a16:creationId xmlns:a16="http://schemas.microsoft.com/office/drawing/2014/main" id="{46AA23A7-F276-BB72-9B94-31114BC98248}"/>
              </a:ext>
            </a:extLst>
          </p:cNvPr>
          <p:cNvSpPr/>
          <p:nvPr/>
        </p:nvSpPr>
        <p:spPr>
          <a:xfrm>
            <a:off x="9055100" y="2590800"/>
            <a:ext cx="1803400" cy="4016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Train/test </a:t>
            </a:r>
            <a:r>
              <a:rPr lang="es-ES" dirty="0" err="1"/>
              <a:t>split</a:t>
            </a:r>
            <a:endParaRPr lang="es-CL" dirty="0"/>
          </a:p>
        </p:txBody>
      </p:sp>
      <p:sp>
        <p:nvSpPr>
          <p:cNvPr id="7" name="Rectángulo 6">
            <a:extLst>
              <a:ext uri="{FF2B5EF4-FFF2-40B4-BE49-F238E27FC236}">
                <a16:creationId xmlns:a16="http://schemas.microsoft.com/office/drawing/2014/main" id="{A0AB8892-2A8D-2C8A-159F-264BB2004DF0}"/>
              </a:ext>
            </a:extLst>
          </p:cNvPr>
          <p:cNvSpPr/>
          <p:nvPr/>
        </p:nvSpPr>
        <p:spPr>
          <a:xfrm>
            <a:off x="9055100" y="3212584"/>
            <a:ext cx="1803400" cy="40163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Train </a:t>
            </a:r>
            <a:r>
              <a:rPr lang="es-ES" dirty="0" err="1"/>
              <a:t>classifiers</a:t>
            </a:r>
            <a:endParaRPr lang="es-CL" dirty="0"/>
          </a:p>
        </p:txBody>
      </p:sp>
      <p:sp>
        <p:nvSpPr>
          <p:cNvPr id="8" name="Rectángulo 7">
            <a:extLst>
              <a:ext uri="{FF2B5EF4-FFF2-40B4-BE49-F238E27FC236}">
                <a16:creationId xmlns:a16="http://schemas.microsoft.com/office/drawing/2014/main" id="{E5F6ADB2-7B96-422E-E02A-BDAD9A68164C}"/>
              </a:ext>
            </a:extLst>
          </p:cNvPr>
          <p:cNvSpPr/>
          <p:nvPr/>
        </p:nvSpPr>
        <p:spPr>
          <a:xfrm>
            <a:off x="9055100" y="3834368"/>
            <a:ext cx="1803400" cy="52173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Hyperparameter</a:t>
            </a:r>
            <a:endParaRPr lang="es-ES" dirty="0"/>
          </a:p>
          <a:p>
            <a:pPr algn="ctr"/>
            <a:r>
              <a:rPr lang="es-ES" dirty="0" err="1"/>
              <a:t>tuning</a:t>
            </a:r>
            <a:endParaRPr lang="es-CL" dirty="0"/>
          </a:p>
        </p:txBody>
      </p:sp>
      <p:sp>
        <p:nvSpPr>
          <p:cNvPr id="9" name="Rectángulo 8">
            <a:extLst>
              <a:ext uri="{FF2B5EF4-FFF2-40B4-BE49-F238E27FC236}">
                <a16:creationId xmlns:a16="http://schemas.microsoft.com/office/drawing/2014/main" id="{139290B3-C8FA-95BD-CD97-0BD0DE931E5F}"/>
              </a:ext>
            </a:extLst>
          </p:cNvPr>
          <p:cNvSpPr/>
          <p:nvPr/>
        </p:nvSpPr>
        <p:spPr>
          <a:xfrm>
            <a:off x="9055100" y="4576245"/>
            <a:ext cx="1803400" cy="52173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Evaluate</a:t>
            </a:r>
            <a:r>
              <a:rPr lang="es-ES" dirty="0"/>
              <a:t> performance</a:t>
            </a:r>
            <a:endParaRPr lang="es-CL" dirty="0"/>
          </a:p>
        </p:txBody>
      </p:sp>
      <p:cxnSp>
        <p:nvCxnSpPr>
          <p:cNvPr id="11" name="Conector recto de flecha 10">
            <a:extLst>
              <a:ext uri="{FF2B5EF4-FFF2-40B4-BE49-F238E27FC236}">
                <a16:creationId xmlns:a16="http://schemas.microsoft.com/office/drawing/2014/main" id="{E85FBF08-7F38-5F70-8591-5150A35A235B}"/>
              </a:ext>
            </a:extLst>
          </p:cNvPr>
          <p:cNvCxnSpPr/>
          <p:nvPr/>
        </p:nvCxnSpPr>
        <p:spPr>
          <a:xfrm>
            <a:off x="9940987" y="2401634"/>
            <a:ext cx="0" cy="124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ector recto de flecha 12">
            <a:extLst>
              <a:ext uri="{FF2B5EF4-FFF2-40B4-BE49-F238E27FC236}">
                <a16:creationId xmlns:a16="http://schemas.microsoft.com/office/drawing/2014/main" id="{2571DD17-88D0-3DB4-7F6D-D26C46ED7223}"/>
              </a:ext>
            </a:extLst>
          </p:cNvPr>
          <p:cNvCxnSpPr/>
          <p:nvPr/>
        </p:nvCxnSpPr>
        <p:spPr>
          <a:xfrm>
            <a:off x="9940987" y="3027838"/>
            <a:ext cx="0" cy="1529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a:extLst>
              <a:ext uri="{FF2B5EF4-FFF2-40B4-BE49-F238E27FC236}">
                <a16:creationId xmlns:a16="http://schemas.microsoft.com/office/drawing/2014/main" id="{83208D27-A33D-8C0D-AF9B-5F74E43839F6}"/>
              </a:ext>
            </a:extLst>
          </p:cNvPr>
          <p:cNvCxnSpPr/>
          <p:nvPr/>
        </p:nvCxnSpPr>
        <p:spPr>
          <a:xfrm>
            <a:off x="9940987" y="3646926"/>
            <a:ext cx="0" cy="1494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onector recto de flecha 16">
            <a:extLst>
              <a:ext uri="{FF2B5EF4-FFF2-40B4-BE49-F238E27FC236}">
                <a16:creationId xmlns:a16="http://schemas.microsoft.com/office/drawing/2014/main" id="{0688F389-F429-595C-EE2A-0AFA404F9484}"/>
              </a:ext>
            </a:extLst>
          </p:cNvPr>
          <p:cNvCxnSpPr/>
          <p:nvPr/>
        </p:nvCxnSpPr>
        <p:spPr>
          <a:xfrm>
            <a:off x="9940987" y="4383427"/>
            <a:ext cx="0" cy="1601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83812" y="1311937"/>
            <a:ext cx="4368602" cy="124139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5400" dirty="0">
                <a:solidFill>
                  <a:schemeClr val="tx1"/>
                </a:solidFill>
                <a:latin typeface="+mj-lt"/>
                <a:ea typeface="+mj-ea"/>
                <a:cs typeface="+mj-cs"/>
              </a:rPr>
              <a:t>Results</a:t>
            </a:r>
          </a:p>
        </p:txBody>
      </p:sp>
      <p:sp>
        <p:nvSpPr>
          <p:cNvPr id="15"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a:xfrm>
            <a:off x="10439400" y="6356350"/>
            <a:ext cx="914400" cy="365125"/>
          </a:xfrm>
        </p:spPr>
        <p:txBody>
          <a:bodyPr vert="horz" lIns="91440" tIns="45720" rIns="91440" bIns="45720" rtlCol="0" anchor="ctr">
            <a:normAutofit/>
          </a:bodyPr>
          <a:lstStyle/>
          <a:p>
            <a:pPr>
              <a:spcAft>
                <a:spcPts val="600"/>
              </a:spcAft>
              <a:defRPr/>
            </a:pPr>
            <a:fld id="{5075537C-CA84-1446-933C-8E9D027F9201}" type="slidenum">
              <a:rPr lang="en-US" sz="1200" smtClean="0">
                <a:solidFill>
                  <a:srgbClr val="FFFFFF"/>
                </a:solidFill>
                <a:latin typeface="Calibri" panose="020F0502020204030204"/>
              </a:rPr>
              <a:pPr>
                <a:spcAft>
                  <a:spcPts val="600"/>
                </a:spcAft>
                <a:defRPr/>
              </a:pPr>
              <a:t>16</a:t>
            </a:fld>
            <a:endParaRPr lang="en-US" sz="1200">
              <a:solidFill>
                <a:srgbClr val="FFFFFF"/>
              </a:solidFill>
              <a:latin typeface="Calibri" panose="020F0502020204030204"/>
            </a:endParaRPr>
          </a:p>
        </p:txBody>
      </p:sp>
      <p:pic>
        <p:nvPicPr>
          <p:cNvPr id="10" name="Imagen 9" descr="Interfaz de usuario gráfica, Texto, Aplicación, Correo electrónico&#10;&#10;El contenido generado por IA puede ser incorrecto.">
            <a:extLst>
              <a:ext uri="{FF2B5EF4-FFF2-40B4-BE49-F238E27FC236}">
                <a16:creationId xmlns:a16="http://schemas.microsoft.com/office/drawing/2014/main" id="{7754B839-8AE4-7723-7AF4-CF8E549DE334}"/>
              </a:ext>
            </a:extLst>
          </p:cNvPr>
          <p:cNvPicPr>
            <a:picLocks noChangeAspect="1"/>
          </p:cNvPicPr>
          <p:nvPr/>
        </p:nvPicPr>
        <p:blipFill>
          <a:blip r:embed="rId3"/>
          <a:stretch>
            <a:fillRect/>
          </a:stretch>
        </p:blipFill>
        <p:spPr>
          <a:xfrm>
            <a:off x="7213982" y="1566761"/>
            <a:ext cx="4687466" cy="2258011"/>
          </a:xfrm>
          <a:prstGeom prst="rect">
            <a:avLst/>
          </a:prstGeom>
        </p:spPr>
      </p:pic>
      <p:pic>
        <p:nvPicPr>
          <p:cNvPr id="12" name="Imagen 11" descr="Tabla&#10;&#10;El contenido generado por IA puede ser incorrecto.">
            <a:extLst>
              <a:ext uri="{FF2B5EF4-FFF2-40B4-BE49-F238E27FC236}">
                <a16:creationId xmlns:a16="http://schemas.microsoft.com/office/drawing/2014/main" id="{6E869BDA-15A3-6CAF-148E-C78DDFD274D1}"/>
              </a:ext>
            </a:extLst>
          </p:cNvPr>
          <p:cNvPicPr>
            <a:picLocks noChangeAspect="1"/>
          </p:cNvPicPr>
          <p:nvPr/>
        </p:nvPicPr>
        <p:blipFill>
          <a:blip r:embed="rId4"/>
          <a:stretch>
            <a:fillRect/>
          </a:stretch>
        </p:blipFill>
        <p:spPr>
          <a:xfrm>
            <a:off x="7193440" y="3824772"/>
            <a:ext cx="4728551" cy="2714140"/>
          </a:xfrm>
          <a:prstGeom prst="rect">
            <a:avLst/>
          </a:prstGeom>
        </p:spPr>
      </p:pic>
      <p:graphicFrame>
        <p:nvGraphicFramePr>
          <p:cNvPr id="19" name="Content Placeholder 2">
            <a:extLst>
              <a:ext uri="{FF2B5EF4-FFF2-40B4-BE49-F238E27FC236}">
                <a16:creationId xmlns:a16="http://schemas.microsoft.com/office/drawing/2014/main" id="{0F4974C0-6108-C49D-B108-3788DC17380E}"/>
              </a:ext>
            </a:extLst>
          </p:cNvPr>
          <p:cNvGraphicFramePr/>
          <p:nvPr>
            <p:extLst>
              <p:ext uri="{D42A27DB-BD31-4B8C-83A1-F6EECF244321}">
                <p14:modId xmlns:p14="http://schemas.microsoft.com/office/powerpoint/2010/main" val="2045556840"/>
              </p:ext>
            </p:extLst>
          </p:nvPr>
        </p:nvGraphicFramePr>
        <p:xfrm>
          <a:off x="443250" y="2969612"/>
          <a:ext cx="6286399" cy="352405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5712147"/>
            <a:ext cx="9725442" cy="88815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scatter plot show a relationship between flight number and launch site. We can observe that initial launches had more failures, as flight number increases, launch success becomes more consistent. Observe specific sites like CCAFS LC-40.</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Imagen 5">
            <a:extLst>
              <a:ext uri="{FF2B5EF4-FFF2-40B4-BE49-F238E27FC236}">
                <a16:creationId xmlns:a16="http://schemas.microsoft.com/office/drawing/2014/main" id="{FD8969D3-E0AA-962F-FCE3-5A63CEB3ABB6}"/>
              </a:ext>
            </a:extLst>
          </p:cNvPr>
          <p:cNvPicPr>
            <a:picLocks noChangeAspect="1"/>
          </p:cNvPicPr>
          <p:nvPr/>
        </p:nvPicPr>
        <p:blipFill>
          <a:blip r:embed="rId3"/>
          <a:stretch>
            <a:fillRect/>
          </a:stretch>
        </p:blipFill>
        <p:spPr>
          <a:xfrm>
            <a:off x="734028" y="1435317"/>
            <a:ext cx="8875485" cy="4203737"/>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dirty="0"/>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Payload vs. Launch Site</a:t>
            </a:r>
            <a:endParaRPr lang="en-US" dirty="0">
              <a:solidFill>
                <a:srgbClr val="0B49CB"/>
              </a:solidFill>
              <a:latin typeface="Abadi"/>
            </a:endParaRPr>
          </a:p>
        </p:txBody>
      </p:sp>
      <p:pic>
        <p:nvPicPr>
          <p:cNvPr id="8" name="Imagen 7">
            <a:extLst>
              <a:ext uri="{FF2B5EF4-FFF2-40B4-BE49-F238E27FC236}">
                <a16:creationId xmlns:a16="http://schemas.microsoft.com/office/drawing/2014/main" id="{2C7AB10B-F00A-300B-28C3-796997157717}"/>
              </a:ext>
            </a:extLst>
          </p:cNvPr>
          <p:cNvPicPr>
            <a:picLocks noChangeAspect="1"/>
          </p:cNvPicPr>
          <p:nvPr/>
        </p:nvPicPr>
        <p:blipFill>
          <a:blip r:embed="rId3"/>
          <a:stretch>
            <a:fillRect/>
          </a:stretch>
        </p:blipFill>
        <p:spPr>
          <a:xfrm>
            <a:off x="1263535" y="1371600"/>
            <a:ext cx="9626138" cy="4114800"/>
          </a:xfrm>
          <a:prstGeom prst="rect">
            <a:avLst/>
          </a:prstGeom>
        </p:spPr>
      </p:pic>
      <p:sp>
        <p:nvSpPr>
          <p:cNvPr id="9" name="CuadroTexto 8">
            <a:extLst>
              <a:ext uri="{FF2B5EF4-FFF2-40B4-BE49-F238E27FC236}">
                <a16:creationId xmlns:a16="http://schemas.microsoft.com/office/drawing/2014/main" id="{0BFDB8CE-42B3-6AF1-263E-ECBB8C207EA3}"/>
              </a:ext>
            </a:extLst>
          </p:cNvPr>
          <p:cNvSpPr txBox="1"/>
          <p:nvPr/>
        </p:nvSpPr>
        <p:spPr>
          <a:xfrm>
            <a:off x="734028" y="5603845"/>
            <a:ext cx="10155645" cy="646331"/>
          </a:xfrm>
          <a:prstGeom prst="rect">
            <a:avLst/>
          </a:prstGeom>
          <a:noFill/>
        </p:spPr>
        <p:txBody>
          <a:bodyPr wrap="square" rtlCol="0">
            <a:spAutoFit/>
          </a:bodyPr>
          <a:lstStyle/>
          <a:p>
            <a:r>
              <a:rPr lang="es-ES" u="sng" dirty="0" err="1">
                <a:latin typeface="Abadi" panose="020B0604020104020204" pitchFamily="34" charset="0"/>
              </a:rPr>
              <a:t>Overall</a:t>
            </a:r>
            <a:r>
              <a:rPr lang="es-ES" u="sng" dirty="0">
                <a:latin typeface="Abadi" panose="020B0604020104020204" pitchFamily="34" charset="0"/>
              </a:rPr>
              <a:t>, </a:t>
            </a:r>
            <a:r>
              <a:rPr lang="es-ES" u="sng" dirty="0" err="1">
                <a:latin typeface="Abadi" panose="020B0604020104020204" pitchFamily="34" charset="0"/>
              </a:rPr>
              <a:t>we</a:t>
            </a:r>
            <a:r>
              <a:rPr lang="es-ES" u="sng" dirty="0">
                <a:latin typeface="Abadi" panose="020B0604020104020204" pitchFamily="34" charset="0"/>
              </a:rPr>
              <a:t> can observe </a:t>
            </a:r>
            <a:r>
              <a:rPr lang="es-ES" u="sng" dirty="0" err="1">
                <a:latin typeface="Abadi" panose="020B0604020104020204" pitchFamily="34" charset="0"/>
              </a:rPr>
              <a:t>that</a:t>
            </a:r>
            <a:r>
              <a:rPr lang="es-ES" u="sng" dirty="0">
                <a:latin typeface="Abadi" panose="020B0604020104020204" pitchFamily="34" charset="0"/>
              </a:rPr>
              <a:t> </a:t>
            </a:r>
            <a:r>
              <a:rPr lang="es-ES" u="sng" dirty="0" err="1">
                <a:latin typeface="Abadi" panose="020B0604020104020204" pitchFamily="34" charset="0"/>
              </a:rPr>
              <a:t>launches</a:t>
            </a:r>
            <a:r>
              <a:rPr lang="es-ES" u="sng" dirty="0">
                <a:latin typeface="Abadi" panose="020B0604020104020204" pitchFamily="34" charset="0"/>
              </a:rPr>
              <a:t> </a:t>
            </a:r>
            <a:r>
              <a:rPr lang="es-ES" u="sng" dirty="0" err="1">
                <a:latin typeface="Abadi" panose="020B0604020104020204" pitchFamily="34" charset="0"/>
              </a:rPr>
              <a:t>with</a:t>
            </a:r>
            <a:r>
              <a:rPr lang="es-ES" u="sng" dirty="0">
                <a:latin typeface="Abadi" panose="020B0604020104020204" pitchFamily="34" charset="0"/>
              </a:rPr>
              <a:t> máximum </a:t>
            </a:r>
            <a:r>
              <a:rPr lang="es-ES" u="sng" dirty="0" err="1">
                <a:latin typeface="Abadi" panose="020B0604020104020204" pitchFamily="34" charset="0"/>
              </a:rPr>
              <a:t>payload</a:t>
            </a:r>
            <a:r>
              <a:rPr lang="es-ES" u="sng" dirty="0">
                <a:latin typeface="Abadi" panose="020B0604020104020204" pitchFamily="34" charset="0"/>
              </a:rPr>
              <a:t> </a:t>
            </a:r>
            <a:r>
              <a:rPr lang="es-ES" u="sng" dirty="0" err="1">
                <a:latin typeface="Abadi" panose="020B0604020104020204" pitchFamily="34" charset="0"/>
              </a:rPr>
              <a:t>have</a:t>
            </a:r>
            <a:r>
              <a:rPr lang="es-ES" u="sng" dirty="0">
                <a:latin typeface="Abadi" panose="020B0604020104020204" pitchFamily="34" charset="0"/>
              </a:rPr>
              <a:t> a </a:t>
            </a:r>
            <a:r>
              <a:rPr lang="es-ES" u="sng" dirty="0" err="1">
                <a:latin typeface="Abadi" panose="020B0604020104020204" pitchFamily="34" charset="0"/>
              </a:rPr>
              <a:t>high</a:t>
            </a:r>
            <a:r>
              <a:rPr lang="es-ES" u="sng" dirty="0">
                <a:latin typeface="Abadi" panose="020B0604020104020204" pitchFamily="34" charset="0"/>
              </a:rPr>
              <a:t> </a:t>
            </a:r>
            <a:r>
              <a:rPr lang="es-ES" u="sng" dirty="0" err="1">
                <a:latin typeface="Abadi" panose="020B0604020104020204" pitchFamily="34" charset="0"/>
              </a:rPr>
              <a:t>success</a:t>
            </a:r>
            <a:r>
              <a:rPr lang="es-ES" u="sng" dirty="0">
                <a:latin typeface="Abadi" panose="020B0604020104020204" pitchFamily="34" charset="0"/>
              </a:rPr>
              <a:t> </a:t>
            </a:r>
            <a:r>
              <a:rPr lang="es-ES" u="sng" dirty="0" err="1">
                <a:latin typeface="Abadi" panose="020B0604020104020204" pitchFamily="34" charset="0"/>
              </a:rPr>
              <a:t>rate</a:t>
            </a:r>
            <a:r>
              <a:rPr lang="es-ES" u="sng" dirty="0">
                <a:latin typeface="Abadi" panose="020B0604020104020204" pitchFamily="34" charset="0"/>
              </a:rPr>
              <a:t>. </a:t>
            </a:r>
            <a:r>
              <a:rPr lang="es-ES" u="sng" dirty="0" err="1">
                <a:latin typeface="Abadi" panose="020B0604020104020204" pitchFamily="34" charset="0"/>
              </a:rPr>
              <a:t>However</a:t>
            </a:r>
            <a:r>
              <a:rPr lang="es-ES" u="sng" dirty="0">
                <a:latin typeface="Abadi" panose="020B0604020104020204" pitchFamily="34" charset="0"/>
              </a:rPr>
              <a:t>, </a:t>
            </a:r>
            <a:r>
              <a:rPr lang="es-ES" u="sng" dirty="0" err="1">
                <a:latin typeface="Abadi" panose="020B0604020104020204" pitchFamily="34" charset="0"/>
              </a:rPr>
              <a:t>we</a:t>
            </a:r>
            <a:r>
              <a:rPr lang="es-ES" u="sng" dirty="0">
                <a:latin typeface="Abadi" panose="020B0604020104020204" pitchFamily="34" charset="0"/>
              </a:rPr>
              <a:t> </a:t>
            </a:r>
            <a:r>
              <a:rPr lang="es-ES" u="sng" dirty="0" err="1">
                <a:latin typeface="Abadi" panose="020B0604020104020204" pitchFamily="34" charset="0"/>
              </a:rPr>
              <a:t>must</a:t>
            </a:r>
            <a:r>
              <a:rPr lang="es-ES" u="sng" dirty="0">
                <a:latin typeface="Abadi" panose="020B0604020104020204" pitchFamily="34" charset="0"/>
              </a:rPr>
              <a:t> </a:t>
            </a:r>
            <a:r>
              <a:rPr lang="es-ES" u="sng" dirty="0" err="1">
                <a:latin typeface="Abadi" panose="020B0604020104020204" pitchFamily="34" charset="0"/>
              </a:rPr>
              <a:t>consider</a:t>
            </a:r>
            <a:r>
              <a:rPr lang="es-ES" u="sng" dirty="0">
                <a:latin typeface="Abadi" panose="020B0604020104020204" pitchFamily="34" charset="0"/>
              </a:rPr>
              <a:t> </a:t>
            </a:r>
            <a:r>
              <a:rPr lang="es-ES" u="sng" dirty="0" err="1">
                <a:latin typeface="Abadi" panose="020B0604020104020204" pitchFamily="34" charset="0"/>
              </a:rPr>
              <a:t>the</a:t>
            </a:r>
            <a:r>
              <a:rPr lang="es-ES" u="sng" dirty="0">
                <a:latin typeface="Abadi" panose="020B0604020104020204" pitchFamily="34" charset="0"/>
              </a:rPr>
              <a:t> </a:t>
            </a:r>
            <a:r>
              <a:rPr lang="es-ES" u="sng" dirty="0" err="1">
                <a:latin typeface="Abadi" panose="020B0604020104020204" pitchFamily="34" charset="0"/>
              </a:rPr>
              <a:t>large</a:t>
            </a:r>
            <a:r>
              <a:rPr lang="es-ES" u="sng" dirty="0">
                <a:latin typeface="Abadi" panose="020B0604020104020204" pitchFamily="34" charset="0"/>
              </a:rPr>
              <a:t> </a:t>
            </a:r>
            <a:r>
              <a:rPr lang="es-ES" u="sng" dirty="0" err="1">
                <a:latin typeface="Abadi" panose="020B0604020104020204" pitchFamily="34" charset="0"/>
              </a:rPr>
              <a:t>difference</a:t>
            </a:r>
            <a:r>
              <a:rPr lang="es-ES" u="sng" dirty="0">
                <a:latin typeface="Abadi" panose="020B0604020104020204" pitchFamily="34" charset="0"/>
              </a:rPr>
              <a:t> in </a:t>
            </a:r>
            <a:r>
              <a:rPr lang="es-ES" u="sng" dirty="0" err="1">
                <a:latin typeface="Abadi" panose="020B0604020104020204" pitchFamily="34" charset="0"/>
              </a:rPr>
              <a:t>launch</a:t>
            </a:r>
            <a:r>
              <a:rPr lang="es-ES" u="sng" dirty="0">
                <a:latin typeface="Abadi" panose="020B0604020104020204" pitchFamily="34" charset="0"/>
              </a:rPr>
              <a:t> </a:t>
            </a:r>
            <a:r>
              <a:rPr lang="es-ES" u="sng" dirty="0" err="1">
                <a:latin typeface="Abadi" panose="020B0604020104020204" pitchFamily="34" charset="0"/>
              </a:rPr>
              <a:t>activity</a:t>
            </a:r>
            <a:r>
              <a:rPr lang="es-ES" u="sng" dirty="0">
                <a:latin typeface="Abadi" panose="020B0604020104020204" pitchFamily="34" charset="0"/>
              </a:rPr>
              <a:t> </a:t>
            </a:r>
            <a:r>
              <a:rPr lang="es-ES" u="sng" dirty="0" err="1">
                <a:latin typeface="Abadi" panose="020B0604020104020204" pitchFamily="34" charset="0"/>
              </a:rPr>
              <a:t>across</a:t>
            </a:r>
            <a:r>
              <a:rPr lang="es-ES" u="sng" dirty="0">
                <a:latin typeface="Abadi" panose="020B0604020104020204" pitchFamily="34" charset="0"/>
              </a:rPr>
              <a:t> sites </a:t>
            </a:r>
            <a:r>
              <a:rPr lang="es-ES" u="sng" dirty="0" err="1">
                <a:latin typeface="Abadi" panose="020B0604020104020204" pitchFamily="34" charset="0"/>
              </a:rPr>
              <a:t>like</a:t>
            </a:r>
            <a:r>
              <a:rPr lang="es-ES" u="sng" dirty="0">
                <a:latin typeface="Abadi" panose="020B0604020104020204" pitchFamily="34" charset="0"/>
              </a:rPr>
              <a:t> CCAFS, VAFB and KSC</a:t>
            </a:r>
            <a:endParaRPr lang="es-CL" u="sng" dirty="0">
              <a:latin typeface="Abadi" panose="020B0604020104020204" pitchFamily="34" charset="0"/>
            </a:endParaRP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Imagen 5">
            <a:extLst>
              <a:ext uri="{FF2B5EF4-FFF2-40B4-BE49-F238E27FC236}">
                <a16:creationId xmlns:a16="http://schemas.microsoft.com/office/drawing/2014/main" id="{4FDA42F2-F0C1-A0DC-31AB-08686EA19594}"/>
              </a:ext>
            </a:extLst>
          </p:cNvPr>
          <p:cNvPicPr>
            <a:picLocks noChangeAspect="1"/>
          </p:cNvPicPr>
          <p:nvPr/>
        </p:nvPicPr>
        <p:blipFill>
          <a:blip r:embed="rId3"/>
          <a:stretch>
            <a:fillRect/>
          </a:stretch>
        </p:blipFill>
        <p:spPr>
          <a:xfrm>
            <a:off x="544886" y="1389698"/>
            <a:ext cx="5400675" cy="4333875"/>
          </a:xfrm>
          <a:prstGeom prst="rect">
            <a:avLst/>
          </a:prstGeom>
        </p:spPr>
      </p:pic>
      <p:sp>
        <p:nvSpPr>
          <p:cNvPr id="7" name="CuadroTexto 6">
            <a:extLst>
              <a:ext uri="{FF2B5EF4-FFF2-40B4-BE49-F238E27FC236}">
                <a16:creationId xmlns:a16="http://schemas.microsoft.com/office/drawing/2014/main" id="{033E006B-226E-3EEF-EB86-D936CE8B7D37}"/>
              </a:ext>
            </a:extLst>
          </p:cNvPr>
          <p:cNvSpPr txBox="1"/>
          <p:nvPr/>
        </p:nvSpPr>
        <p:spPr>
          <a:xfrm>
            <a:off x="6246441" y="1850315"/>
            <a:ext cx="4865691" cy="646331"/>
          </a:xfrm>
          <a:prstGeom prst="rect">
            <a:avLst/>
          </a:prstGeom>
          <a:noFill/>
        </p:spPr>
        <p:txBody>
          <a:bodyPr wrap="none" rtlCol="0">
            <a:spAutoFit/>
          </a:bodyPr>
          <a:lstStyle/>
          <a:p>
            <a:r>
              <a:rPr lang="es-ES" dirty="0" err="1"/>
              <a:t>Accordingg</a:t>
            </a:r>
            <a:r>
              <a:rPr lang="es-ES" dirty="0"/>
              <a:t> </a:t>
            </a:r>
            <a:r>
              <a:rPr lang="es-ES" dirty="0" err="1"/>
              <a:t>to</a:t>
            </a:r>
            <a:r>
              <a:rPr lang="es-ES" dirty="0"/>
              <a:t> </a:t>
            </a:r>
            <a:r>
              <a:rPr lang="es-ES" dirty="0" err="1"/>
              <a:t>this</a:t>
            </a:r>
            <a:r>
              <a:rPr lang="es-ES" dirty="0"/>
              <a:t> </a:t>
            </a:r>
            <a:r>
              <a:rPr lang="es-ES" dirty="0" err="1"/>
              <a:t>plot</a:t>
            </a:r>
            <a:r>
              <a:rPr lang="es-ES" dirty="0"/>
              <a:t>, ES-L1, SSO, HEO</a:t>
            </a:r>
            <a:r>
              <a:rPr lang="es-CL" dirty="0"/>
              <a:t>, and GEO </a:t>
            </a:r>
          </a:p>
          <a:p>
            <a:r>
              <a:rPr lang="es-CL" dirty="0" err="1"/>
              <a:t>Exhibit</a:t>
            </a:r>
            <a:r>
              <a:rPr lang="es-CL" dirty="0"/>
              <a:t> </a:t>
            </a:r>
            <a:r>
              <a:rPr lang="es-CL" dirty="0" err="1"/>
              <a:t>the</a:t>
            </a:r>
            <a:r>
              <a:rPr lang="es-CL" dirty="0"/>
              <a:t> </a:t>
            </a:r>
            <a:r>
              <a:rPr lang="es-CL" dirty="0" err="1"/>
              <a:t>Highest</a:t>
            </a:r>
            <a:r>
              <a:rPr lang="es-CL" dirty="0"/>
              <a:t> </a:t>
            </a:r>
            <a:r>
              <a:rPr lang="es-CL" dirty="0" err="1"/>
              <a:t>success</a:t>
            </a:r>
            <a:r>
              <a:rPr lang="es-CL" dirty="0"/>
              <a:t> </a:t>
            </a:r>
            <a:r>
              <a:rPr lang="es-CL" dirty="0" err="1"/>
              <a:t>rates</a:t>
            </a:r>
            <a:r>
              <a:rPr lang="es-CL" dirty="0"/>
              <a:t>. </a:t>
            </a:r>
            <a:endParaRPr lang="es-ES" dirty="0"/>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Imagen 5">
            <a:extLst>
              <a:ext uri="{FF2B5EF4-FFF2-40B4-BE49-F238E27FC236}">
                <a16:creationId xmlns:a16="http://schemas.microsoft.com/office/drawing/2014/main" id="{4B5A42AF-8E80-EF48-B2CE-D35AA7F7ECB6}"/>
              </a:ext>
            </a:extLst>
          </p:cNvPr>
          <p:cNvPicPr>
            <a:picLocks noChangeAspect="1"/>
          </p:cNvPicPr>
          <p:nvPr/>
        </p:nvPicPr>
        <p:blipFill>
          <a:blip r:embed="rId3"/>
          <a:stretch>
            <a:fillRect/>
          </a:stretch>
        </p:blipFill>
        <p:spPr>
          <a:xfrm>
            <a:off x="263028" y="1389698"/>
            <a:ext cx="5562600" cy="4333875"/>
          </a:xfrm>
          <a:prstGeom prst="rect">
            <a:avLst/>
          </a:prstGeom>
        </p:spPr>
      </p:pic>
      <p:sp>
        <p:nvSpPr>
          <p:cNvPr id="7" name="CuadroTexto 6">
            <a:extLst>
              <a:ext uri="{FF2B5EF4-FFF2-40B4-BE49-F238E27FC236}">
                <a16:creationId xmlns:a16="http://schemas.microsoft.com/office/drawing/2014/main" id="{B6C1B4CD-8DAA-C2A9-254D-1E141B90D52F}"/>
              </a:ext>
            </a:extLst>
          </p:cNvPr>
          <p:cNvSpPr txBox="1"/>
          <p:nvPr/>
        </p:nvSpPr>
        <p:spPr>
          <a:xfrm>
            <a:off x="6488935" y="1894901"/>
            <a:ext cx="5122843" cy="1477328"/>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Abadi" panose="020B0604020104020204" pitchFamily="34" charset="0"/>
              </a:rPr>
              <a:t>We can observe that in the LEO orbit, the success rate is positively related to the number of flights. On the other hand, for GTO, there appears to be no clear relationship between the number of flights and the success rate.</a:t>
            </a:r>
            <a:endParaRPr lang="es-CL" dirty="0">
              <a:latin typeface="Abadi" panose="020B0604020104020204" pitchFamily="34" charset="0"/>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Imagen 5">
            <a:extLst>
              <a:ext uri="{FF2B5EF4-FFF2-40B4-BE49-F238E27FC236}">
                <a16:creationId xmlns:a16="http://schemas.microsoft.com/office/drawing/2014/main" id="{CC2B911D-AF60-45F6-62FC-2A546BE3EA48}"/>
              </a:ext>
            </a:extLst>
          </p:cNvPr>
          <p:cNvPicPr>
            <a:picLocks noChangeAspect="1"/>
          </p:cNvPicPr>
          <p:nvPr/>
        </p:nvPicPr>
        <p:blipFill>
          <a:blip r:embed="rId3"/>
          <a:stretch>
            <a:fillRect/>
          </a:stretch>
        </p:blipFill>
        <p:spPr>
          <a:xfrm>
            <a:off x="254707" y="1389698"/>
            <a:ext cx="6165548" cy="4333875"/>
          </a:xfrm>
          <a:prstGeom prst="rect">
            <a:avLst/>
          </a:prstGeom>
        </p:spPr>
      </p:pic>
      <p:sp>
        <p:nvSpPr>
          <p:cNvPr id="7" name="CuadroTexto 6">
            <a:extLst>
              <a:ext uri="{FF2B5EF4-FFF2-40B4-BE49-F238E27FC236}">
                <a16:creationId xmlns:a16="http://schemas.microsoft.com/office/drawing/2014/main" id="{30776A50-77DE-BB11-279C-7627A04F462F}"/>
              </a:ext>
            </a:extLst>
          </p:cNvPr>
          <p:cNvSpPr txBox="1"/>
          <p:nvPr/>
        </p:nvSpPr>
        <p:spPr>
          <a:xfrm>
            <a:off x="6498077" y="1780161"/>
            <a:ext cx="5340485" cy="1477328"/>
          </a:xfrm>
          <a:prstGeom prst="rect">
            <a:avLst/>
          </a:prstGeom>
          <a:noFill/>
        </p:spPr>
        <p:txBody>
          <a:bodyPr wrap="square" rtlCol="0">
            <a:spAutoFit/>
          </a:bodyPr>
          <a:lstStyle/>
          <a:p>
            <a:pPr marL="285750" indent="-285750">
              <a:buFont typeface="Arial" panose="020B0604020202020204" pitchFamily="34" charset="0"/>
              <a:buChar char="•"/>
            </a:pPr>
            <a:r>
              <a:rPr lang="es-ES" dirty="0"/>
              <a:t>Polar, LEO and ISS </a:t>
            </a:r>
            <a:r>
              <a:rPr lang="es-ES" dirty="0" err="1"/>
              <a:t>have</a:t>
            </a:r>
            <a:r>
              <a:rPr lang="es-ES" dirty="0"/>
              <a:t> a </a:t>
            </a:r>
            <a:r>
              <a:rPr lang="es-ES" dirty="0" err="1"/>
              <a:t>better</a:t>
            </a:r>
            <a:r>
              <a:rPr lang="es-ES" dirty="0"/>
              <a:t> </a:t>
            </a:r>
            <a:r>
              <a:rPr lang="es-ES" dirty="0" err="1"/>
              <a:t>lading</a:t>
            </a:r>
            <a:r>
              <a:rPr lang="es-ES" dirty="0"/>
              <a:t> </a:t>
            </a:r>
            <a:r>
              <a:rPr lang="es-ES" dirty="0" err="1"/>
              <a:t>rate</a:t>
            </a:r>
            <a:r>
              <a:rPr lang="es-ES" dirty="0"/>
              <a:t> </a:t>
            </a:r>
            <a:r>
              <a:rPr lang="es-ES" dirty="0" err="1"/>
              <a:t>with</a:t>
            </a:r>
            <a:r>
              <a:rPr lang="es-ES" dirty="0"/>
              <a:t> </a:t>
            </a:r>
          </a:p>
          <a:p>
            <a:r>
              <a:rPr lang="es-ES" dirty="0" err="1"/>
              <a:t>Heavier</a:t>
            </a:r>
            <a:r>
              <a:rPr lang="es-ES" dirty="0"/>
              <a:t> </a:t>
            </a:r>
            <a:r>
              <a:rPr lang="es-ES" dirty="0" err="1"/>
              <a:t>payloads</a:t>
            </a:r>
            <a:r>
              <a:rPr lang="es-ES" dirty="0"/>
              <a:t>.</a:t>
            </a:r>
          </a:p>
          <a:p>
            <a:pPr marL="285750" indent="-285750">
              <a:buFont typeface="Arial" panose="020B0604020202020204" pitchFamily="34" charset="0"/>
              <a:buChar char="•"/>
            </a:pPr>
            <a:r>
              <a:rPr lang="es-ES" dirty="0"/>
              <a:t>In </a:t>
            </a:r>
            <a:r>
              <a:rPr lang="es-ES" dirty="0" err="1"/>
              <a:t>contrast</a:t>
            </a:r>
            <a:r>
              <a:rPr lang="es-ES" dirty="0"/>
              <a:t>, </a:t>
            </a:r>
            <a:r>
              <a:rPr lang="es-ES" dirty="0" err="1"/>
              <a:t>for</a:t>
            </a:r>
            <a:r>
              <a:rPr lang="es-ES" dirty="0"/>
              <a:t> GTO, </a:t>
            </a:r>
            <a:r>
              <a:rPr lang="es-ES" dirty="0" err="1"/>
              <a:t>it</a:t>
            </a:r>
            <a:r>
              <a:rPr lang="es-ES" dirty="0"/>
              <a:t> </a:t>
            </a:r>
            <a:r>
              <a:rPr lang="es-ES" dirty="0" err="1"/>
              <a:t>is</a:t>
            </a:r>
            <a:r>
              <a:rPr lang="es-ES" dirty="0"/>
              <a:t> </a:t>
            </a:r>
            <a:r>
              <a:rPr lang="es-ES" dirty="0" err="1"/>
              <a:t>not</a:t>
            </a:r>
            <a:r>
              <a:rPr lang="es-ES" dirty="0"/>
              <a:t> posible </a:t>
            </a:r>
            <a:r>
              <a:rPr lang="es-ES" dirty="0" err="1"/>
              <a:t>to</a:t>
            </a:r>
            <a:r>
              <a:rPr lang="es-ES" dirty="0"/>
              <a:t> determine a </a:t>
            </a:r>
            <a:r>
              <a:rPr lang="es-ES" dirty="0" err="1"/>
              <a:t>clear</a:t>
            </a:r>
            <a:r>
              <a:rPr lang="es-ES" dirty="0"/>
              <a:t> </a:t>
            </a:r>
            <a:r>
              <a:rPr lang="es-ES" dirty="0" err="1"/>
              <a:t>relationship</a:t>
            </a:r>
            <a:r>
              <a:rPr lang="es-ES" dirty="0"/>
              <a:t> </a:t>
            </a:r>
            <a:r>
              <a:rPr lang="es-ES" dirty="0" err="1"/>
              <a:t>between</a:t>
            </a:r>
            <a:r>
              <a:rPr lang="es-ES" dirty="0"/>
              <a:t> </a:t>
            </a:r>
            <a:r>
              <a:rPr lang="es-ES" dirty="0" err="1"/>
              <a:t>payload</a:t>
            </a:r>
            <a:r>
              <a:rPr lang="es-ES" dirty="0"/>
              <a:t> </a:t>
            </a:r>
            <a:r>
              <a:rPr lang="es-ES" dirty="0" err="1"/>
              <a:t>weight</a:t>
            </a:r>
            <a:r>
              <a:rPr lang="es-ES" dirty="0"/>
              <a:t> and </a:t>
            </a:r>
            <a:r>
              <a:rPr lang="es-ES" dirty="0" err="1"/>
              <a:t>landing</a:t>
            </a:r>
            <a:r>
              <a:rPr lang="es-ES" dirty="0"/>
              <a:t> </a:t>
            </a:r>
            <a:r>
              <a:rPr lang="es-ES" dirty="0" err="1"/>
              <a:t>success</a:t>
            </a:r>
            <a:r>
              <a:rPr lang="es-ES" dirty="0"/>
              <a:t> </a:t>
            </a:r>
            <a:r>
              <a:rPr lang="es-ES" dirty="0" err="1"/>
              <a:t>rate</a:t>
            </a:r>
            <a:r>
              <a:rPr lang="es-ES" dirty="0"/>
              <a:t>.</a:t>
            </a:r>
            <a:endParaRPr lang="es-CL" dirty="0"/>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Imagen 5">
            <a:extLst>
              <a:ext uri="{FF2B5EF4-FFF2-40B4-BE49-F238E27FC236}">
                <a16:creationId xmlns:a16="http://schemas.microsoft.com/office/drawing/2014/main" id="{519EBC04-5CE2-A2DA-5CF0-18905E74B62A}"/>
              </a:ext>
            </a:extLst>
          </p:cNvPr>
          <p:cNvPicPr>
            <a:picLocks noChangeAspect="1"/>
          </p:cNvPicPr>
          <p:nvPr/>
        </p:nvPicPr>
        <p:blipFill>
          <a:blip r:embed="rId3"/>
          <a:stretch>
            <a:fillRect/>
          </a:stretch>
        </p:blipFill>
        <p:spPr>
          <a:xfrm>
            <a:off x="5642751" y="1780161"/>
            <a:ext cx="5400675" cy="4114800"/>
          </a:xfrm>
          <a:prstGeom prst="rect">
            <a:avLst/>
          </a:prstGeom>
        </p:spPr>
      </p:pic>
      <p:sp>
        <p:nvSpPr>
          <p:cNvPr id="7" name="CuadroTexto 6">
            <a:extLst>
              <a:ext uri="{FF2B5EF4-FFF2-40B4-BE49-F238E27FC236}">
                <a16:creationId xmlns:a16="http://schemas.microsoft.com/office/drawing/2014/main" id="{4A432C23-DC44-48EC-7A3E-05094680AD7C}"/>
              </a:ext>
            </a:extLst>
          </p:cNvPr>
          <p:cNvSpPr txBox="1"/>
          <p:nvPr/>
        </p:nvSpPr>
        <p:spPr>
          <a:xfrm>
            <a:off x="573932" y="1780161"/>
            <a:ext cx="4607668" cy="1754326"/>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badi" panose="020B0604020104020204" pitchFamily="34" charset="0"/>
              </a:rPr>
              <a:t>We can observe that launches were less consistent before 2013. Since then, the success rate has been steadily improving</a:t>
            </a:r>
          </a:p>
          <a:p>
            <a:endParaRPr lang="en-US" dirty="0">
              <a:latin typeface="Abadi" panose="020B0604020104020204" pitchFamily="34" charset="0"/>
            </a:endParaRPr>
          </a:p>
          <a:p>
            <a:pPr marL="285750" indent="-285750">
              <a:buFont typeface="Arial" panose="020B0604020202020204" pitchFamily="34" charset="0"/>
              <a:buChar char="•"/>
            </a:pPr>
            <a:r>
              <a:rPr lang="en-US" dirty="0">
                <a:latin typeface="Abadi" panose="020B0604020104020204" pitchFamily="34" charset="0"/>
              </a:rPr>
              <a:t>2019 shows a minor decline, breaking the upward trend  in success rate.</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Imagen 7">
            <a:extLst>
              <a:ext uri="{FF2B5EF4-FFF2-40B4-BE49-F238E27FC236}">
                <a16:creationId xmlns:a16="http://schemas.microsoft.com/office/drawing/2014/main" id="{BC880623-020F-2329-6364-4FD16BC5A1FD}"/>
              </a:ext>
            </a:extLst>
          </p:cNvPr>
          <p:cNvPicPr>
            <a:picLocks noChangeAspect="1"/>
          </p:cNvPicPr>
          <p:nvPr/>
        </p:nvPicPr>
        <p:blipFill>
          <a:blip r:embed="rId3"/>
          <a:stretch>
            <a:fillRect/>
          </a:stretch>
        </p:blipFill>
        <p:spPr>
          <a:xfrm>
            <a:off x="205408" y="1849873"/>
            <a:ext cx="5675978" cy="3413525"/>
          </a:xfrm>
          <a:prstGeom prst="rect">
            <a:avLst/>
          </a:prstGeom>
        </p:spPr>
      </p:pic>
      <p:sp>
        <p:nvSpPr>
          <p:cNvPr id="9" name="CuadroTexto 8">
            <a:extLst>
              <a:ext uri="{FF2B5EF4-FFF2-40B4-BE49-F238E27FC236}">
                <a16:creationId xmlns:a16="http://schemas.microsoft.com/office/drawing/2014/main" id="{B791D5FC-1546-2AF3-5DAE-3C009E8F3E9D}"/>
              </a:ext>
            </a:extLst>
          </p:cNvPr>
          <p:cNvSpPr txBox="1"/>
          <p:nvPr/>
        </p:nvSpPr>
        <p:spPr>
          <a:xfrm>
            <a:off x="6027811" y="1862573"/>
            <a:ext cx="5787162" cy="1015663"/>
          </a:xfrm>
          <a:prstGeom prst="rect">
            <a:avLst/>
          </a:prstGeom>
          <a:noFill/>
        </p:spPr>
        <p:txBody>
          <a:bodyPr wrap="none" rtlCol="0">
            <a:spAutoFit/>
          </a:bodyPr>
          <a:lstStyle/>
          <a:p>
            <a:r>
              <a:rPr lang="es-ES" sz="2000" dirty="0" err="1">
                <a:latin typeface="Abadi" panose="020B0604020104020204" pitchFamily="34" charset="0"/>
              </a:rPr>
              <a:t>There</a:t>
            </a:r>
            <a:r>
              <a:rPr lang="es-ES" sz="2000" dirty="0">
                <a:latin typeface="Abadi" panose="020B0604020104020204" pitchFamily="34" charset="0"/>
              </a:rPr>
              <a:t> are </a:t>
            </a:r>
            <a:r>
              <a:rPr lang="es-ES" sz="2000" dirty="0" err="1">
                <a:latin typeface="Abadi" panose="020B0604020104020204" pitchFamily="34" charset="0"/>
              </a:rPr>
              <a:t>four</a:t>
            </a:r>
            <a:r>
              <a:rPr lang="es-ES" sz="2000" dirty="0">
                <a:latin typeface="Abadi" panose="020B0604020104020204" pitchFamily="34" charset="0"/>
              </a:rPr>
              <a:t> </a:t>
            </a:r>
            <a:r>
              <a:rPr lang="es-ES" sz="2000" dirty="0" err="1">
                <a:latin typeface="Abadi" panose="020B0604020104020204" pitchFamily="34" charset="0"/>
              </a:rPr>
              <a:t>unique</a:t>
            </a:r>
            <a:r>
              <a:rPr lang="es-ES" sz="2000" dirty="0">
                <a:latin typeface="Abadi" panose="020B0604020104020204" pitchFamily="34" charset="0"/>
              </a:rPr>
              <a:t> </a:t>
            </a:r>
            <a:r>
              <a:rPr lang="es-ES" sz="2000" dirty="0" err="1">
                <a:latin typeface="Abadi" panose="020B0604020104020204" pitchFamily="34" charset="0"/>
              </a:rPr>
              <a:t>launch</a:t>
            </a:r>
            <a:r>
              <a:rPr lang="es-ES" sz="2000" dirty="0">
                <a:latin typeface="Abadi" panose="020B0604020104020204" pitchFamily="34" charset="0"/>
              </a:rPr>
              <a:t> sites </a:t>
            </a:r>
            <a:r>
              <a:rPr lang="es-ES" sz="2000" dirty="0" err="1">
                <a:latin typeface="Abadi" panose="020B0604020104020204" pitchFamily="34" charset="0"/>
              </a:rPr>
              <a:t>used</a:t>
            </a:r>
            <a:r>
              <a:rPr lang="es-ES" sz="2000" dirty="0">
                <a:latin typeface="Abadi" panose="020B0604020104020204" pitchFamily="34" charset="0"/>
              </a:rPr>
              <a:t> </a:t>
            </a:r>
            <a:r>
              <a:rPr lang="es-ES" sz="2000" dirty="0" err="1">
                <a:latin typeface="Abadi" panose="020B0604020104020204" pitchFamily="34" charset="0"/>
              </a:rPr>
              <a:t>by</a:t>
            </a:r>
            <a:r>
              <a:rPr lang="es-ES" sz="2000" dirty="0">
                <a:latin typeface="Abadi" panose="020B0604020104020204" pitchFamily="34" charset="0"/>
              </a:rPr>
              <a:t> SpaceX </a:t>
            </a:r>
          </a:p>
          <a:p>
            <a:r>
              <a:rPr lang="es-ES" sz="2000" dirty="0">
                <a:latin typeface="Abadi" panose="020B0604020104020204" pitchFamily="34" charset="0"/>
              </a:rPr>
              <a:t>In </a:t>
            </a:r>
            <a:r>
              <a:rPr lang="es-ES" sz="2000" dirty="0" err="1">
                <a:latin typeface="Abadi" panose="020B0604020104020204" pitchFamily="34" charset="0"/>
              </a:rPr>
              <a:t>the</a:t>
            </a:r>
            <a:r>
              <a:rPr lang="es-ES" sz="2000" dirty="0">
                <a:latin typeface="Abadi" panose="020B0604020104020204" pitchFamily="34" charset="0"/>
              </a:rPr>
              <a:t> </a:t>
            </a:r>
            <a:r>
              <a:rPr lang="es-ES" sz="2000" dirty="0" err="1">
                <a:latin typeface="Abadi" panose="020B0604020104020204" pitchFamily="34" charset="0"/>
              </a:rPr>
              <a:t>dadtaset</a:t>
            </a:r>
            <a:r>
              <a:rPr lang="es-ES" sz="2000" dirty="0">
                <a:latin typeface="Abadi" panose="020B0604020104020204" pitchFamily="34" charset="0"/>
              </a:rPr>
              <a:t>. </a:t>
            </a:r>
            <a:r>
              <a:rPr lang="es-ES" sz="2000" dirty="0" err="1">
                <a:latin typeface="Abadi" panose="020B0604020104020204" pitchFamily="34" charset="0"/>
              </a:rPr>
              <a:t>Such</a:t>
            </a:r>
            <a:r>
              <a:rPr lang="es-ES" sz="2000" dirty="0">
                <a:latin typeface="Abadi" panose="020B0604020104020204" pitchFamily="34" charset="0"/>
              </a:rPr>
              <a:t> </a:t>
            </a:r>
            <a:r>
              <a:rPr lang="es-ES" sz="2000" dirty="0" err="1">
                <a:latin typeface="Abadi" panose="020B0604020104020204" pitchFamily="34" charset="0"/>
              </a:rPr>
              <a:t>names</a:t>
            </a:r>
            <a:r>
              <a:rPr lang="es-ES" sz="2000" dirty="0">
                <a:latin typeface="Abadi" panose="020B0604020104020204" pitchFamily="34" charset="0"/>
              </a:rPr>
              <a:t> </a:t>
            </a:r>
            <a:r>
              <a:rPr lang="es-ES" sz="2000" dirty="0" err="1">
                <a:latin typeface="Abadi" panose="020B0604020104020204" pitchFamily="34" charset="0"/>
              </a:rPr>
              <a:t>were</a:t>
            </a:r>
            <a:r>
              <a:rPr lang="es-ES" sz="2000" dirty="0">
                <a:latin typeface="Abadi" panose="020B0604020104020204" pitchFamily="34" charset="0"/>
              </a:rPr>
              <a:t> </a:t>
            </a:r>
            <a:r>
              <a:rPr lang="es-ES" sz="2000" dirty="0" err="1">
                <a:latin typeface="Abadi" panose="020B0604020104020204" pitchFamily="34" charset="0"/>
              </a:rPr>
              <a:t>obtained</a:t>
            </a:r>
            <a:r>
              <a:rPr lang="es-ES" sz="2000" dirty="0">
                <a:latin typeface="Abadi" panose="020B0604020104020204" pitchFamily="34" charset="0"/>
              </a:rPr>
              <a:t> </a:t>
            </a:r>
            <a:r>
              <a:rPr lang="es-ES" sz="2000" dirty="0" err="1">
                <a:latin typeface="Abadi" panose="020B0604020104020204" pitchFamily="34" charset="0"/>
              </a:rPr>
              <a:t>using</a:t>
            </a:r>
            <a:r>
              <a:rPr lang="es-ES" sz="2000" dirty="0">
                <a:latin typeface="Abadi" panose="020B0604020104020204" pitchFamily="34" charset="0"/>
              </a:rPr>
              <a:t> </a:t>
            </a:r>
          </a:p>
          <a:p>
            <a:r>
              <a:rPr lang="es-ES" sz="2000" dirty="0" err="1">
                <a:latin typeface="Abadi" panose="020B0604020104020204" pitchFamily="34" charset="0"/>
              </a:rPr>
              <a:t>the</a:t>
            </a:r>
            <a:r>
              <a:rPr lang="es-ES" sz="2000" dirty="0">
                <a:latin typeface="Abadi" panose="020B0604020104020204" pitchFamily="34" charset="0"/>
              </a:rPr>
              <a:t> DISTINCT </a:t>
            </a:r>
            <a:r>
              <a:rPr lang="es-ES" sz="2000" dirty="0" err="1">
                <a:latin typeface="Abadi" panose="020B0604020104020204" pitchFamily="34" charset="0"/>
              </a:rPr>
              <a:t>keyword</a:t>
            </a:r>
            <a:r>
              <a:rPr lang="es-ES" sz="2000" dirty="0">
                <a:latin typeface="Abadi" panose="020B0604020104020204" pitchFamily="34" charset="0"/>
              </a:rPr>
              <a:t> in a SQL </a:t>
            </a:r>
            <a:r>
              <a:rPr lang="es-ES" sz="2000" dirty="0" err="1">
                <a:latin typeface="Abadi" panose="020B0604020104020204" pitchFamily="34" charset="0"/>
              </a:rPr>
              <a:t>query</a:t>
            </a:r>
            <a:endParaRPr lang="es-CL" sz="2000" dirty="0">
              <a:latin typeface="Abadi" panose="020B0604020104020204" pitchFamily="34" charset="0"/>
            </a:endParaRP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Imagen 5">
            <a:extLst>
              <a:ext uri="{FF2B5EF4-FFF2-40B4-BE49-F238E27FC236}">
                <a16:creationId xmlns:a16="http://schemas.microsoft.com/office/drawing/2014/main" id="{B2BB2309-6195-FD9E-F820-B45E8E40B3EA}"/>
              </a:ext>
            </a:extLst>
          </p:cNvPr>
          <p:cNvPicPr>
            <a:picLocks noChangeAspect="1"/>
          </p:cNvPicPr>
          <p:nvPr/>
        </p:nvPicPr>
        <p:blipFill>
          <a:blip r:embed="rId3"/>
          <a:stretch>
            <a:fillRect/>
          </a:stretch>
        </p:blipFill>
        <p:spPr>
          <a:xfrm>
            <a:off x="222010" y="1673890"/>
            <a:ext cx="7321790" cy="5019009"/>
          </a:xfrm>
          <a:prstGeom prst="rect">
            <a:avLst/>
          </a:prstGeom>
        </p:spPr>
      </p:pic>
      <p:sp>
        <p:nvSpPr>
          <p:cNvPr id="7" name="CuadroTexto 6">
            <a:extLst>
              <a:ext uri="{FF2B5EF4-FFF2-40B4-BE49-F238E27FC236}">
                <a16:creationId xmlns:a16="http://schemas.microsoft.com/office/drawing/2014/main" id="{00F8F371-43C3-CEFF-3147-7E53C24BCDBE}"/>
              </a:ext>
            </a:extLst>
          </p:cNvPr>
          <p:cNvSpPr txBox="1"/>
          <p:nvPr/>
        </p:nvSpPr>
        <p:spPr>
          <a:xfrm>
            <a:off x="7712893" y="1699290"/>
            <a:ext cx="3991818" cy="2246769"/>
          </a:xfrm>
          <a:prstGeom prst="rect">
            <a:avLst/>
          </a:prstGeom>
          <a:noFill/>
        </p:spPr>
        <p:txBody>
          <a:bodyPr wrap="square" rtlCol="0">
            <a:spAutoFit/>
          </a:bodyPr>
          <a:lstStyle/>
          <a:p>
            <a:r>
              <a:rPr lang="es-ES" sz="2000" dirty="0" err="1">
                <a:latin typeface="Abadi" panose="020B0604020104020204" pitchFamily="34" charset="0"/>
              </a:rPr>
              <a:t>Query</a:t>
            </a:r>
            <a:r>
              <a:rPr lang="es-ES" sz="2000" dirty="0">
                <a:latin typeface="Abadi" panose="020B0604020104020204" pitchFamily="34" charset="0"/>
              </a:rPr>
              <a:t> </a:t>
            </a:r>
            <a:r>
              <a:rPr lang="es-ES" sz="2000" dirty="0" err="1">
                <a:latin typeface="Abadi" panose="020B0604020104020204" pitchFamily="34" charset="0"/>
              </a:rPr>
              <a:t>was</a:t>
            </a:r>
            <a:r>
              <a:rPr lang="es-ES" sz="2000" dirty="0">
                <a:latin typeface="Abadi" panose="020B0604020104020204" pitchFamily="34" charset="0"/>
              </a:rPr>
              <a:t> </a:t>
            </a:r>
            <a:r>
              <a:rPr lang="es-ES" sz="2000" dirty="0" err="1">
                <a:latin typeface="Abadi" panose="020B0604020104020204" pitchFamily="34" charset="0"/>
              </a:rPr>
              <a:t>filtered</a:t>
            </a:r>
            <a:r>
              <a:rPr lang="es-ES" sz="2000" dirty="0">
                <a:latin typeface="Abadi" panose="020B0604020104020204" pitchFamily="34" charset="0"/>
              </a:rPr>
              <a:t> </a:t>
            </a:r>
            <a:r>
              <a:rPr lang="es-ES" sz="2000" dirty="0" err="1">
                <a:latin typeface="Abadi" panose="020B0604020104020204" pitchFamily="34" charset="0"/>
              </a:rPr>
              <a:t>using</a:t>
            </a:r>
            <a:r>
              <a:rPr lang="es-ES" sz="2000" dirty="0">
                <a:latin typeface="Abadi" panose="020B0604020104020204" pitchFamily="34" charset="0"/>
              </a:rPr>
              <a:t> </a:t>
            </a:r>
            <a:r>
              <a:rPr lang="es-ES" sz="2000" dirty="0" err="1">
                <a:latin typeface="Abadi" panose="020B0604020104020204" pitchFamily="34" charset="0"/>
              </a:rPr>
              <a:t>the</a:t>
            </a:r>
            <a:r>
              <a:rPr lang="es-ES" sz="2000" dirty="0">
                <a:latin typeface="Abadi" panose="020B0604020104020204" pitchFamily="34" charset="0"/>
              </a:rPr>
              <a:t> </a:t>
            </a:r>
            <a:r>
              <a:rPr lang="es-ES" sz="2000" dirty="0" err="1">
                <a:latin typeface="Abadi" panose="020B0604020104020204" pitchFamily="34" charset="0"/>
              </a:rPr>
              <a:t>keyword</a:t>
            </a:r>
            <a:r>
              <a:rPr lang="es-ES" sz="2000" dirty="0">
                <a:latin typeface="Abadi" panose="020B0604020104020204" pitchFamily="34" charset="0"/>
              </a:rPr>
              <a:t> WHERE and </a:t>
            </a:r>
            <a:r>
              <a:rPr lang="es-ES" sz="2000" dirty="0" err="1">
                <a:latin typeface="Abadi" panose="020B0604020104020204" pitchFamily="34" charset="0"/>
              </a:rPr>
              <a:t>the</a:t>
            </a:r>
            <a:r>
              <a:rPr lang="es-ES" sz="2000" dirty="0">
                <a:latin typeface="Abadi" panose="020B0604020104020204" pitchFamily="34" charset="0"/>
              </a:rPr>
              <a:t> </a:t>
            </a:r>
            <a:r>
              <a:rPr lang="es-ES" sz="2000" dirty="0" err="1">
                <a:latin typeface="Abadi" panose="020B0604020104020204" pitchFamily="34" charset="0"/>
              </a:rPr>
              <a:t>wildcard</a:t>
            </a:r>
            <a:r>
              <a:rPr lang="es-ES" sz="2000" dirty="0">
                <a:latin typeface="Abadi" panose="020B0604020104020204" pitchFamily="34" charset="0"/>
              </a:rPr>
              <a:t> %CCA%</a:t>
            </a:r>
          </a:p>
          <a:p>
            <a:r>
              <a:rPr lang="es-ES" sz="2000" dirty="0" err="1">
                <a:latin typeface="Abadi" panose="020B0604020104020204" pitchFamily="34" charset="0"/>
              </a:rPr>
              <a:t>To</a:t>
            </a:r>
            <a:r>
              <a:rPr lang="es-ES" sz="2000" dirty="0">
                <a:latin typeface="Abadi" panose="020B0604020104020204" pitchFamily="34" charset="0"/>
              </a:rPr>
              <a:t> </a:t>
            </a:r>
            <a:r>
              <a:rPr lang="es-ES" sz="2000" dirty="0" err="1">
                <a:latin typeface="Abadi" panose="020B0604020104020204" pitchFamily="34" charset="0"/>
              </a:rPr>
              <a:t>obtain</a:t>
            </a:r>
            <a:r>
              <a:rPr lang="es-ES" sz="2000" dirty="0">
                <a:latin typeface="Abadi" panose="020B0604020104020204" pitchFamily="34" charset="0"/>
              </a:rPr>
              <a:t> </a:t>
            </a:r>
            <a:r>
              <a:rPr lang="es-ES" sz="2000" dirty="0" err="1">
                <a:latin typeface="Abadi" panose="020B0604020104020204" pitchFamily="34" charset="0"/>
              </a:rPr>
              <a:t>launch</a:t>
            </a:r>
            <a:r>
              <a:rPr lang="es-ES" sz="2000" dirty="0">
                <a:latin typeface="Abadi" panose="020B0604020104020204" pitchFamily="34" charset="0"/>
              </a:rPr>
              <a:t> sites </a:t>
            </a:r>
            <a:r>
              <a:rPr lang="es-ES" sz="2000" dirty="0" err="1">
                <a:latin typeface="Abadi" panose="020B0604020104020204" pitchFamily="34" charset="0"/>
              </a:rPr>
              <a:t>starting</a:t>
            </a:r>
            <a:r>
              <a:rPr lang="es-ES" sz="2000" dirty="0">
                <a:latin typeface="Abadi" panose="020B0604020104020204" pitchFamily="34" charset="0"/>
              </a:rPr>
              <a:t> </a:t>
            </a:r>
            <a:r>
              <a:rPr lang="es-ES" sz="2000" dirty="0" err="1">
                <a:latin typeface="Abadi" panose="020B0604020104020204" pitchFamily="34" charset="0"/>
              </a:rPr>
              <a:t>with</a:t>
            </a:r>
            <a:r>
              <a:rPr lang="es-ES" sz="2000" dirty="0">
                <a:latin typeface="Abadi" panose="020B0604020104020204" pitchFamily="34" charset="0"/>
              </a:rPr>
              <a:t> “CCA”. LIMIT 5</a:t>
            </a:r>
          </a:p>
          <a:p>
            <a:r>
              <a:rPr lang="es-ES" sz="2000" dirty="0" err="1">
                <a:latin typeface="Abadi" panose="020B0604020104020204" pitchFamily="34" charset="0"/>
              </a:rPr>
              <a:t>Was</a:t>
            </a:r>
            <a:r>
              <a:rPr lang="es-ES" sz="2000" dirty="0">
                <a:latin typeface="Abadi" panose="020B0604020104020204" pitchFamily="34" charset="0"/>
              </a:rPr>
              <a:t> </a:t>
            </a:r>
            <a:r>
              <a:rPr lang="es-ES" sz="2000" dirty="0" err="1">
                <a:latin typeface="Abadi" panose="020B0604020104020204" pitchFamily="34" charset="0"/>
              </a:rPr>
              <a:t>used</a:t>
            </a:r>
            <a:r>
              <a:rPr lang="es-ES" sz="2000" dirty="0">
                <a:latin typeface="Abadi" panose="020B0604020104020204" pitchFamily="34" charset="0"/>
              </a:rPr>
              <a:t> </a:t>
            </a:r>
            <a:r>
              <a:rPr lang="es-ES" sz="2000" dirty="0" err="1">
                <a:latin typeface="Abadi" panose="020B0604020104020204" pitchFamily="34" charset="0"/>
              </a:rPr>
              <a:t>to</a:t>
            </a:r>
            <a:r>
              <a:rPr lang="es-ES" sz="2000" dirty="0">
                <a:latin typeface="Abadi" panose="020B0604020104020204" pitchFamily="34" charset="0"/>
              </a:rPr>
              <a:t> show </a:t>
            </a:r>
            <a:r>
              <a:rPr lang="es-ES" sz="2000" dirty="0" err="1">
                <a:latin typeface="Abadi" panose="020B0604020104020204" pitchFamily="34" charset="0"/>
              </a:rPr>
              <a:t>the</a:t>
            </a:r>
            <a:r>
              <a:rPr lang="es-ES" sz="2000" dirty="0">
                <a:latin typeface="Abadi" panose="020B0604020104020204" pitchFamily="34" charset="0"/>
              </a:rPr>
              <a:t> </a:t>
            </a:r>
            <a:r>
              <a:rPr lang="es-ES" sz="2000" dirty="0" err="1">
                <a:latin typeface="Abadi" panose="020B0604020104020204" pitchFamily="34" charset="0"/>
              </a:rPr>
              <a:t>first</a:t>
            </a:r>
            <a:r>
              <a:rPr lang="es-ES" sz="2000" dirty="0">
                <a:latin typeface="Abadi" panose="020B0604020104020204" pitchFamily="34" charset="0"/>
              </a:rPr>
              <a:t> 5 </a:t>
            </a:r>
            <a:r>
              <a:rPr lang="es-ES" sz="2000" dirty="0" err="1">
                <a:latin typeface="Abadi" panose="020B0604020104020204" pitchFamily="34" charset="0"/>
              </a:rPr>
              <a:t>entries</a:t>
            </a:r>
            <a:endParaRPr lang="es-CL" sz="2000" dirty="0">
              <a:latin typeface="Abadi" panose="020B0604020104020204" pitchFamily="34" charset="0"/>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8" name="Imagen 7">
            <a:extLst>
              <a:ext uri="{FF2B5EF4-FFF2-40B4-BE49-F238E27FC236}">
                <a16:creationId xmlns:a16="http://schemas.microsoft.com/office/drawing/2014/main" id="{100B0FD4-D11E-ED5B-4C7C-F5A36C44AAAE}"/>
              </a:ext>
            </a:extLst>
          </p:cNvPr>
          <p:cNvPicPr>
            <a:picLocks noChangeAspect="1"/>
          </p:cNvPicPr>
          <p:nvPr/>
        </p:nvPicPr>
        <p:blipFill>
          <a:blip r:embed="rId3"/>
          <a:stretch>
            <a:fillRect/>
          </a:stretch>
        </p:blipFill>
        <p:spPr>
          <a:xfrm>
            <a:off x="139700" y="3159105"/>
            <a:ext cx="11912600" cy="3350622"/>
          </a:xfrm>
          <a:prstGeom prst="rect">
            <a:avLst/>
          </a:prstGeom>
        </p:spPr>
      </p:pic>
      <p:sp>
        <p:nvSpPr>
          <p:cNvPr id="9" name="CuadroTexto 8">
            <a:extLst>
              <a:ext uri="{FF2B5EF4-FFF2-40B4-BE49-F238E27FC236}">
                <a16:creationId xmlns:a16="http://schemas.microsoft.com/office/drawing/2014/main" id="{43BB3F5B-F247-DEB3-E78A-DE15FAE6CD17}"/>
              </a:ext>
            </a:extLst>
          </p:cNvPr>
          <p:cNvSpPr txBox="1"/>
          <p:nvPr/>
        </p:nvSpPr>
        <p:spPr>
          <a:xfrm>
            <a:off x="520700" y="1866900"/>
            <a:ext cx="11201400" cy="707886"/>
          </a:xfrm>
          <a:prstGeom prst="rect">
            <a:avLst/>
          </a:prstGeom>
          <a:noFill/>
        </p:spPr>
        <p:txBody>
          <a:bodyPr wrap="square" rtlCol="0">
            <a:spAutoFit/>
          </a:bodyPr>
          <a:lstStyle/>
          <a:p>
            <a:pPr algn="just"/>
            <a:r>
              <a:rPr lang="es-ES" sz="2000" dirty="0" err="1">
                <a:latin typeface="Abadi" panose="020B0604020104020204" pitchFamily="34" charset="0"/>
              </a:rPr>
              <a:t>The</a:t>
            </a:r>
            <a:r>
              <a:rPr lang="es-ES" sz="2000" dirty="0">
                <a:latin typeface="Abadi" panose="020B0604020104020204" pitchFamily="34" charset="0"/>
              </a:rPr>
              <a:t> SUM </a:t>
            </a:r>
            <a:r>
              <a:rPr lang="es-ES" sz="2000" dirty="0" err="1">
                <a:latin typeface="Abadi" panose="020B0604020104020204" pitchFamily="34" charset="0"/>
              </a:rPr>
              <a:t>aggregation</a:t>
            </a:r>
            <a:r>
              <a:rPr lang="es-ES" sz="2000" dirty="0">
                <a:latin typeface="Abadi" panose="020B0604020104020204" pitchFamily="34" charset="0"/>
              </a:rPr>
              <a:t> </a:t>
            </a:r>
            <a:r>
              <a:rPr lang="es-ES" sz="2000" dirty="0" err="1">
                <a:latin typeface="Abadi" panose="020B0604020104020204" pitchFamily="34" charset="0"/>
              </a:rPr>
              <a:t>function</a:t>
            </a:r>
            <a:r>
              <a:rPr lang="es-ES" sz="2000" dirty="0">
                <a:latin typeface="Abadi" panose="020B0604020104020204" pitchFamily="34" charset="0"/>
              </a:rPr>
              <a:t> </a:t>
            </a:r>
            <a:r>
              <a:rPr lang="es-ES" sz="2000" dirty="0" err="1">
                <a:latin typeface="Abadi" panose="020B0604020104020204" pitchFamily="34" charset="0"/>
              </a:rPr>
              <a:t>was</a:t>
            </a:r>
            <a:r>
              <a:rPr lang="es-ES" sz="2000" dirty="0">
                <a:latin typeface="Abadi" panose="020B0604020104020204" pitchFamily="34" charset="0"/>
              </a:rPr>
              <a:t> </a:t>
            </a:r>
            <a:r>
              <a:rPr lang="es-ES" sz="2000" dirty="0" err="1">
                <a:latin typeface="Abadi" panose="020B0604020104020204" pitchFamily="34" charset="0"/>
              </a:rPr>
              <a:t>used</a:t>
            </a:r>
            <a:r>
              <a:rPr lang="es-ES" sz="2000" dirty="0">
                <a:latin typeface="Abadi" panose="020B0604020104020204" pitchFamily="34" charset="0"/>
              </a:rPr>
              <a:t> </a:t>
            </a:r>
            <a:r>
              <a:rPr lang="es-ES" sz="2000" dirty="0" err="1">
                <a:latin typeface="Abadi" panose="020B0604020104020204" pitchFamily="34" charset="0"/>
              </a:rPr>
              <a:t>on</a:t>
            </a:r>
            <a:r>
              <a:rPr lang="es-ES" sz="2000" dirty="0">
                <a:latin typeface="Abadi" panose="020B0604020104020204" pitchFamily="34" charset="0"/>
              </a:rPr>
              <a:t> </a:t>
            </a:r>
            <a:r>
              <a:rPr lang="es-ES" sz="2000" dirty="0" err="1">
                <a:latin typeface="Abadi" panose="020B0604020104020204" pitchFamily="34" charset="0"/>
              </a:rPr>
              <a:t>the</a:t>
            </a:r>
            <a:r>
              <a:rPr lang="es-ES" sz="2000" dirty="0">
                <a:latin typeface="Abadi" panose="020B0604020104020204" pitchFamily="34" charset="0"/>
              </a:rPr>
              <a:t> “PAYLOAD_MASS_KG_” </a:t>
            </a:r>
            <a:r>
              <a:rPr lang="es-ES" sz="2000" dirty="0" err="1">
                <a:latin typeface="Abadi" panose="020B0604020104020204" pitchFamily="34" charset="0"/>
              </a:rPr>
              <a:t>column</a:t>
            </a:r>
            <a:r>
              <a:rPr lang="es-ES" sz="2000" dirty="0">
                <a:latin typeface="Abadi" panose="020B0604020104020204" pitchFamily="34" charset="0"/>
              </a:rPr>
              <a:t>, and a WHERE </a:t>
            </a:r>
            <a:r>
              <a:rPr lang="es-ES" sz="2000" dirty="0" err="1">
                <a:latin typeface="Abadi" panose="020B0604020104020204" pitchFamily="34" charset="0"/>
              </a:rPr>
              <a:t>clause</a:t>
            </a:r>
            <a:r>
              <a:rPr lang="es-ES" sz="2000" dirty="0">
                <a:latin typeface="Abadi" panose="020B0604020104020204" pitchFamily="34" charset="0"/>
              </a:rPr>
              <a:t> </a:t>
            </a:r>
            <a:r>
              <a:rPr lang="es-ES" sz="2000" dirty="0" err="1">
                <a:latin typeface="Abadi" panose="020B0604020104020204" pitchFamily="34" charset="0"/>
              </a:rPr>
              <a:t>was</a:t>
            </a:r>
            <a:r>
              <a:rPr lang="es-ES" sz="2000" dirty="0">
                <a:latin typeface="Abadi" panose="020B0604020104020204" pitchFamily="34" charset="0"/>
              </a:rPr>
              <a:t> </a:t>
            </a:r>
            <a:r>
              <a:rPr lang="es-ES" sz="2000" dirty="0" err="1">
                <a:latin typeface="Abadi" panose="020B0604020104020204" pitchFamily="34" charset="0"/>
              </a:rPr>
              <a:t>applied</a:t>
            </a:r>
            <a:r>
              <a:rPr lang="es-ES" sz="2000" dirty="0">
                <a:latin typeface="Abadi" panose="020B0604020104020204" pitchFamily="34" charset="0"/>
              </a:rPr>
              <a:t> </a:t>
            </a:r>
            <a:r>
              <a:rPr lang="es-ES" sz="2000" dirty="0" err="1">
                <a:latin typeface="Abadi" panose="020B0604020104020204" pitchFamily="34" charset="0"/>
              </a:rPr>
              <a:t>to</a:t>
            </a:r>
            <a:r>
              <a:rPr lang="es-ES" sz="2000" dirty="0">
                <a:latin typeface="Abadi" panose="020B0604020104020204" pitchFamily="34" charset="0"/>
              </a:rPr>
              <a:t> </a:t>
            </a:r>
            <a:r>
              <a:rPr lang="es-ES" sz="2000" dirty="0" err="1">
                <a:latin typeface="Abadi" panose="020B0604020104020204" pitchFamily="34" charset="0"/>
              </a:rPr>
              <a:t>filter</a:t>
            </a:r>
            <a:r>
              <a:rPr lang="es-ES" sz="2000" dirty="0">
                <a:latin typeface="Abadi" panose="020B0604020104020204" pitchFamily="34" charset="0"/>
              </a:rPr>
              <a:t> </a:t>
            </a:r>
            <a:r>
              <a:rPr lang="es-ES" sz="2000" dirty="0" err="1">
                <a:latin typeface="Abadi" panose="020B0604020104020204" pitchFamily="34" charset="0"/>
              </a:rPr>
              <a:t>only</a:t>
            </a:r>
            <a:r>
              <a:rPr lang="es-ES" sz="2000" dirty="0">
                <a:latin typeface="Abadi" panose="020B0604020104020204" pitchFamily="34" charset="0"/>
              </a:rPr>
              <a:t> </a:t>
            </a:r>
            <a:r>
              <a:rPr lang="es-ES" sz="2000" dirty="0" err="1">
                <a:latin typeface="Abadi" panose="020B0604020104020204" pitchFamily="34" charset="0"/>
              </a:rPr>
              <a:t>the</a:t>
            </a:r>
            <a:r>
              <a:rPr lang="es-ES" sz="2000" dirty="0">
                <a:latin typeface="Abadi" panose="020B0604020104020204" pitchFamily="34" charset="0"/>
              </a:rPr>
              <a:t> </a:t>
            </a:r>
            <a:r>
              <a:rPr lang="es-ES" sz="2000" dirty="0" err="1">
                <a:latin typeface="Abadi" panose="020B0604020104020204" pitchFamily="34" charset="0"/>
              </a:rPr>
              <a:t>launches</a:t>
            </a:r>
            <a:r>
              <a:rPr lang="es-ES" sz="2000" dirty="0">
                <a:latin typeface="Abadi" panose="020B0604020104020204" pitchFamily="34" charset="0"/>
              </a:rPr>
              <a:t> </a:t>
            </a:r>
            <a:r>
              <a:rPr lang="es-ES" sz="2000" dirty="0" err="1">
                <a:latin typeface="Abadi" panose="020B0604020104020204" pitchFamily="34" charset="0"/>
              </a:rPr>
              <a:t>where</a:t>
            </a:r>
            <a:r>
              <a:rPr lang="es-ES" sz="2000" dirty="0">
                <a:latin typeface="Abadi" panose="020B0604020104020204" pitchFamily="34" charset="0"/>
              </a:rPr>
              <a:t> </a:t>
            </a:r>
            <a:r>
              <a:rPr lang="es-ES" sz="2000" dirty="0" err="1">
                <a:latin typeface="Abadi" panose="020B0604020104020204" pitchFamily="34" charset="0"/>
              </a:rPr>
              <a:t>the</a:t>
            </a:r>
            <a:r>
              <a:rPr lang="es-ES" sz="2000" dirty="0">
                <a:latin typeface="Abadi" panose="020B0604020104020204" pitchFamily="34" charset="0"/>
              </a:rPr>
              <a:t> </a:t>
            </a:r>
            <a:r>
              <a:rPr lang="es-ES" sz="2000" dirty="0" err="1">
                <a:latin typeface="Abadi" panose="020B0604020104020204" pitchFamily="34" charset="0"/>
              </a:rPr>
              <a:t>customer</a:t>
            </a:r>
            <a:r>
              <a:rPr lang="es-ES" sz="2000" dirty="0">
                <a:latin typeface="Abadi" panose="020B0604020104020204" pitchFamily="34" charset="0"/>
              </a:rPr>
              <a:t> </a:t>
            </a:r>
            <a:r>
              <a:rPr lang="es-ES" sz="2000" dirty="0" err="1">
                <a:latin typeface="Abadi" panose="020B0604020104020204" pitchFamily="34" charset="0"/>
              </a:rPr>
              <a:t>was</a:t>
            </a:r>
            <a:r>
              <a:rPr lang="es-ES" sz="2000" dirty="0">
                <a:latin typeface="Abadi" panose="020B0604020104020204" pitchFamily="34" charset="0"/>
              </a:rPr>
              <a:t> NASA CRS.</a:t>
            </a:r>
            <a:endParaRPr lang="es-CL" sz="2000" dirty="0">
              <a:latin typeface="Abadi" panose="020B0604020104020204" pitchFamily="34" charset="0"/>
            </a:endParaRP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Imagen 5">
            <a:extLst>
              <a:ext uri="{FF2B5EF4-FFF2-40B4-BE49-F238E27FC236}">
                <a16:creationId xmlns:a16="http://schemas.microsoft.com/office/drawing/2014/main" id="{83D2A3E8-BF2A-1E22-2C1B-755933C5EA34}"/>
              </a:ext>
            </a:extLst>
          </p:cNvPr>
          <p:cNvPicPr>
            <a:picLocks noChangeAspect="1"/>
          </p:cNvPicPr>
          <p:nvPr/>
        </p:nvPicPr>
        <p:blipFill>
          <a:blip r:embed="rId3"/>
          <a:stretch>
            <a:fillRect/>
          </a:stretch>
        </p:blipFill>
        <p:spPr>
          <a:xfrm>
            <a:off x="5207000" y="1841500"/>
            <a:ext cx="6705600" cy="3941601"/>
          </a:xfrm>
          <a:prstGeom prst="rect">
            <a:avLst/>
          </a:prstGeom>
        </p:spPr>
      </p:pic>
      <p:sp>
        <p:nvSpPr>
          <p:cNvPr id="7" name="CuadroTexto 6">
            <a:extLst>
              <a:ext uri="{FF2B5EF4-FFF2-40B4-BE49-F238E27FC236}">
                <a16:creationId xmlns:a16="http://schemas.microsoft.com/office/drawing/2014/main" id="{31F4DA88-212A-858D-513A-E4D2004F5D28}"/>
              </a:ext>
            </a:extLst>
          </p:cNvPr>
          <p:cNvSpPr txBox="1"/>
          <p:nvPr/>
        </p:nvSpPr>
        <p:spPr>
          <a:xfrm>
            <a:off x="482600" y="2120900"/>
            <a:ext cx="4114800" cy="1938992"/>
          </a:xfrm>
          <a:prstGeom prst="rect">
            <a:avLst/>
          </a:prstGeom>
          <a:noFill/>
        </p:spPr>
        <p:txBody>
          <a:bodyPr wrap="square" rtlCol="0">
            <a:spAutoFit/>
          </a:bodyPr>
          <a:lstStyle/>
          <a:p>
            <a:r>
              <a:rPr lang="en-US" sz="2000" dirty="0">
                <a:latin typeface="Abadi" panose="020B0604020104020204" pitchFamily="34" charset="0"/>
              </a:rPr>
              <a:t>The query filters the dataset to include only records with Booster Version F9 v1.1, and then calculates the average payload mass for those launches using the AVG() aggregation function.</a:t>
            </a:r>
            <a:endParaRPr lang="es-CL" sz="2000" dirty="0">
              <a:latin typeface="Abadi" panose="020B0604020104020204" pitchFamily="34" charset="0"/>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pic>
        <p:nvPicPr>
          <p:cNvPr id="6" name="Marcador de contenido 5">
            <a:extLst>
              <a:ext uri="{FF2B5EF4-FFF2-40B4-BE49-F238E27FC236}">
                <a16:creationId xmlns:a16="http://schemas.microsoft.com/office/drawing/2014/main" id="{A6B57689-CF57-9428-AC9C-9CF2C5FA9F43}"/>
              </a:ext>
            </a:extLst>
          </p:cNvPr>
          <p:cNvPicPr>
            <a:picLocks noGrp="1" noChangeAspect="1"/>
          </p:cNvPicPr>
          <p:nvPr>
            <p:ph idx="4294967295"/>
          </p:nvPr>
        </p:nvPicPr>
        <p:blipFill>
          <a:blip r:embed="rId3"/>
          <a:stretch>
            <a:fillRect/>
          </a:stretch>
        </p:blipFill>
        <p:spPr>
          <a:xfrm>
            <a:off x="103034" y="1984808"/>
            <a:ext cx="6748389" cy="4040765"/>
          </a:xfrm>
          <a:prstGeom prst="rect">
            <a:avLst/>
          </a:prstGeom>
        </p:spPr>
      </p:pic>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7" name="CuadroTexto 6">
            <a:extLst>
              <a:ext uri="{FF2B5EF4-FFF2-40B4-BE49-F238E27FC236}">
                <a16:creationId xmlns:a16="http://schemas.microsoft.com/office/drawing/2014/main" id="{EEB8FEAF-B758-563C-3C2D-5378799CA5BF}"/>
              </a:ext>
            </a:extLst>
          </p:cNvPr>
          <p:cNvSpPr txBox="1"/>
          <p:nvPr/>
        </p:nvSpPr>
        <p:spPr>
          <a:xfrm>
            <a:off x="7581900" y="2362200"/>
            <a:ext cx="4216400" cy="2862322"/>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Abadi" panose="020B0604020104020204" pitchFamily="34" charset="0"/>
              </a:rPr>
              <a:t>To find the first successful ground landing, we used the MIN() aggregate function on the Date column. Then, we filtered the results using the WHERE clause combined with wildcards: %Success% for </a:t>
            </a:r>
            <a:r>
              <a:rPr lang="en-US" sz="2000" dirty="0" err="1">
                <a:latin typeface="Abadi" panose="020B0604020104020204" pitchFamily="34" charset="0"/>
              </a:rPr>
              <a:t>Mission_Outcome</a:t>
            </a:r>
            <a:r>
              <a:rPr lang="en-US" sz="2000" dirty="0">
                <a:latin typeface="Abadi" panose="020B0604020104020204" pitchFamily="34" charset="0"/>
              </a:rPr>
              <a:t> and %Ground% for </a:t>
            </a:r>
            <a:r>
              <a:rPr lang="en-US" sz="2000" dirty="0" err="1">
                <a:latin typeface="Abadi" panose="020B0604020104020204" pitchFamily="34" charset="0"/>
              </a:rPr>
              <a:t>Landing_Outcome</a:t>
            </a:r>
            <a:r>
              <a:rPr lang="en-US" sz="2000" dirty="0">
                <a:latin typeface="Abadi" panose="020B0604020104020204" pitchFamily="34" charset="0"/>
              </a:rPr>
              <a:t>.</a:t>
            </a:r>
            <a:endParaRPr lang="es-ES" sz="2000" dirty="0">
              <a:latin typeface="Abadi" panose="020B0604020104020204" pitchFamily="34" charset="0"/>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pic>
        <p:nvPicPr>
          <p:cNvPr id="3" name="Marcador de contenido 2">
            <a:extLst>
              <a:ext uri="{FF2B5EF4-FFF2-40B4-BE49-F238E27FC236}">
                <a16:creationId xmlns:a16="http://schemas.microsoft.com/office/drawing/2014/main" id="{D905AA8A-662F-B4EC-558B-A2336F870BB3}"/>
              </a:ext>
            </a:extLst>
          </p:cNvPr>
          <p:cNvPicPr>
            <a:picLocks noGrp="1" noChangeAspect="1"/>
          </p:cNvPicPr>
          <p:nvPr>
            <p:ph idx="4294967295"/>
          </p:nvPr>
        </p:nvPicPr>
        <p:blipFill>
          <a:blip r:embed="rId3"/>
          <a:stretch>
            <a:fillRect/>
          </a:stretch>
        </p:blipFill>
        <p:spPr>
          <a:xfrm>
            <a:off x="1223205" y="2870200"/>
            <a:ext cx="9745589" cy="3924300"/>
          </a:xfrm>
          <a:prstGeom prst="rect">
            <a:avLst/>
          </a:prstGeom>
        </p:spPr>
      </p:pic>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Successful Drone Ship Landing with Payload between 4000 and 6000</a:t>
            </a:r>
            <a:endParaRPr lang="en-US" dirty="0">
              <a:solidFill>
                <a:srgbClr val="0B49CB"/>
              </a:solidFill>
              <a:latin typeface="Abadi"/>
            </a:endParaRPr>
          </a:p>
        </p:txBody>
      </p:sp>
      <p:sp>
        <p:nvSpPr>
          <p:cNvPr id="6" name="CuadroTexto 5">
            <a:extLst>
              <a:ext uri="{FF2B5EF4-FFF2-40B4-BE49-F238E27FC236}">
                <a16:creationId xmlns:a16="http://schemas.microsoft.com/office/drawing/2014/main" id="{95138242-88E2-406F-908F-CA3B1C214512}"/>
              </a:ext>
            </a:extLst>
          </p:cNvPr>
          <p:cNvSpPr txBox="1"/>
          <p:nvPr/>
        </p:nvSpPr>
        <p:spPr>
          <a:xfrm>
            <a:off x="942372" y="1521361"/>
            <a:ext cx="10515600" cy="1323439"/>
          </a:xfrm>
          <a:prstGeom prst="rect">
            <a:avLst/>
          </a:prstGeom>
          <a:noFill/>
        </p:spPr>
        <p:txBody>
          <a:bodyPr wrap="square" rtlCol="0">
            <a:spAutoFit/>
          </a:bodyPr>
          <a:lstStyle/>
          <a:p>
            <a:pPr algn="just"/>
            <a:r>
              <a:rPr lang="en-US" sz="2000" dirty="0">
                <a:latin typeface="Abadi" panose="020B0604020104020204" pitchFamily="34" charset="0"/>
              </a:rPr>
              <a:t>This query was designed to retrieve all successful landings on drone ships where the payload mass ranged between 4000 and 6000 </a:t>
            </a:r>
            <a:r>
              <a:rPr lang="en-US" sz="2000" dirty="0" err="1">
                <a:latin typeface="Abadi" panose="020B0604020104020204" pitchFamily="34" charset="0"/>
              </a:rPr>
              <a:t>kg.We</a:t>
            </a:r>
            <a:r>
              <a:rPr lang="en-US" sz="2000" dirty="0">
                <a:latin typeface="Abadi" panose="020B0604020104020204" pitchFamily="34" charset="0"/>
              </a:rPr>
              <a:t> used the LIKE '%Success%' and LIKE '%Drone ship%' filters to narrow down the landing outcomes, and applied the BETWEEN clause to limit the payload mass range.</a:t>
            </a:r>
            <a:endParaRPr lang="es-CL" sz="2000" dirty="0">
              <a:latin typeface="Abadi" panose="020B0604020104020204" pitchFamily="34" charset="0"/>
            </a:endParaRP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37076"/>
            <a:ext cx="10144526" cy="4472321"/>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was gathered from SpaceX API and Wikipedia JSON using web scraping tools.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-Performed data wrangling to clean, transform, and engineer relevant features such as landing success and distance to coast.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-Conducted exploratory data analysis (EDA) using SQL queries and data visualization.</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-Built interactive dashboards with Folium for geospatial analysis and Dash for visual analytics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-Trained and tested several classification models to predict landing success.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-Most of the models reached 83.35 accuracy</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-Payload mass, booster version, and </a:t>
            </a:r>
            <a:r>
              <a:rPr lang="en-US" sz="2200" dirty="0" err="1">
                <a:solidFill>
                  <a:schemeClr val="accent3">
                    <a:lumMod val="25000"/>
                  </a:schemeClr>
                </a:solidFill>
                <a:latin typeface="Abadi" panose="020B0604020104020204" pitchFamily="34" charset="0"/>
              </a:rPr>
              <a:t>launche</a:t>
            </a:r>
            <a:r>
              <a:rPr lang="en-US" sz="2200" dirty="0">
                <a:solidFill>
                  <a:schemeClr val="accent3">
                    <a:lumMod val="25000"/>
                  </a:schemeClr>
                </a:solidFill>
                <a:latin typeface="Abadi" panose="020B0604020104020204" pitchFamily="34" charset="0"/>
              </a:rPr>
              <a:t> site were among the top predictors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-Visual analysis suggested distance to coast and infrastructure ,</a:t>
            </a:r>
            <a:r>
              <a:rPr lang="en-US" sz="2200" dirty="0" err="1">
                <a:solidFill>
                  <a:schemeClr val="accent3">
                    <a:lumMod val="25000"/>
                  </a:schemeClr>
                </a:solidFill>
                <a:latin typeface="Abadi" panose="020B0604020104020204" pitchFamily="34" charset="0"/>
              </a:rPr>
              <a:t>ight</a:t>
            </a:r>
            <a:r>
              <a:rPr lang="en-US" sz="2200" dirty="0">
                <a:solidFill>
                  <a:schemeClr val="accent3">
                    <a:lumMod val="25000"/>
                  </a:schemeClr>
                </a:solidFill>
                <a:latin typeface="Abadi" panose="020B0604020104020204" pitchFamily="34" charset="0"/>
              </a:rPr>
              <a:t> impact landing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Imagen 5">
            <a:extLst>
              <a:ext uri="{FF2B5EF4-FFF2-40B4-BE49-F238E27FC236}">
                <a16:creationId xmlns:a16="http://schemas.microsoft.com/office/drawing/2014/main" id="{06730D1A-059D-8AA8-A766-19CE33427961}"/>
              </a:ext>
            </a:extLst>
          </p:cNvPr>
          <p:cNvPicPr>
            <a:picLocks noChangeAspect="1"/>
          </p:cNvPicPr>
          <p:nvPr/>
        </p:nvPicPr>
        <p:blipFill>
          <a:blip r:embed="rId3"/>
          <a:stretch>
            <a:fillRect/>
          </a:stretch>
        </p:blipFill>
        <p:spPr>
          <a:xfrm>
            <a:off x="6027811" y="1422400"/>
            <a:ext cx="5939681" cy="5130800"/>
          </a:xfrm>
          <a:prstGeom prst="rect">
            <a:avLst/>
          </a:prstGeom>
        </p:spPr>
      </p:pic>
      <p:sp>
        <p:nvSpPr>
          <p:cNvPr id="7" name="CuadroTexto 6">
            <a:extLst>
              <a:ext uri="{FF2B5EF4-FFF2-40B4-BE49-F238E27FC236}">
                <a16:creationId xmlns:a16="http://schemas.microsoft.com/office/drawing/2014/main" id="{D6C05B98-06BF-05C0-8EA1-544284CAFE87}"/>
              </a:ext>
            </a:extLst>
          </p:cNvPr>
          <p:cNvSpPr txBox="1"/>
          <p:nvPr/>
        </p:nvSpPr>
        <p:spPr>
          <a:xfrm>
            <a:off x="431800" y="1854200"/>
            <a:ext cx="5207000" cy="1631216"/>
          </a:xfrm>
          <a:prstGeom prst="rect">
            <a:avLst/>
          </a:prstGeom>
          <a:noFill/>
        </p:spPr>
        <p:txBody>
          <a:bodyPr wrap="square" rtlCol="0">
            <a:spAutoFit/>
          </a:bodyPr>
          <a:lstStyle/>
          <a:p>
            <a:r>
              <a:rPr lang="en-US" sz="2000" dirty="0">
                <a:latin typeface="Abadi" panose="020B0604020104020204" pitchFamily="34" charset="0"/>
              </a:rPr>
              <a:t>We selected </a:t>
            </a:r>
            <a:r>
              <a:rPr lang="en-US" sz="2000" dirty="0" err="1">
                <a:latin typeface="Abadi" panose="020B0604020104020204" pitchFamily="34" charset="0"/>
              </a:rPr>
              <a:t>Mission_Outcome</a:t>
            </a:r>
            <a:r>
              <a:rPr lang="en-US" sz="2000" dirty="0">
                <a:latin typeface="Abadi" panose="020B0604020104020204" pitchFamily="34" charset="0"/>
              </a:rPr>
              <a:t> and used the COUNT(*) aggregation function to calculate the total number of missions for each outcome. The results were grouped using GROUP BY </a:t>
            </a:r>
            <a:r>
              <a:rPr lang="en-US" sz="2000" dirty="0" err="1">
                <a:latin typeface="Abadi" panose="020B0604020104020204" pitchFamily="34" charset="0"/>
              </a:rPr>
              <a:t>Mission_Outcome</a:t>
            </a:r>
            <a:r>
              <a:rPr lang="en-US" sz="2000" dirty="0">
                <a:latin typeface="Abadi" panose="020B0604020104020204" pitchFamily="34" charset="0"/>
              </a:rPr>
              <a:t>.</a:t>
            </a:r>
            <a:endParaRPr lang="es-CL" sz="2000" dirty="0">
              <a:latin typeface="Abadi" panose="020B0604020104020204" pitchFamily="34" charset="0"/>
            </a:endParaRP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Imagen 5">
            <a:extLst>
              <a:ext uri="{FF2B5EF4-FFF2-40B4-BE49-F238E27FC236}">
                <a16:creationId xmlns:a16="http://schemas.microsoft.com/office/drawing/2014/main" id="{1C252ECD-73CF-9DA4-8703-1B4D348A2BBE}"/>
              </a:ext>
            </a:extLst>
          </p:cNvPr>
          <p:cNvPicPr>
            <a:picLocks noChangeAspect="1"/>
          </p:cNvPicPr>
          <p:nvPr/>
        </p:nvPicPr>
        <p:blipFill>
          <a:blip r:embed="rId3"/>
          <a:stretch>
            <a:fillRect/>
          </a:stretch>
        </p:blipFill>
        <p:spPr>
          <a:xfrm>
            <a:off x="174570" y="1485900"/>
            <a:ext cx="6605318" cy="5372100"/>
          </a:xfrm>
          <a:prstGeom prst="rect">
            <a:avLst/>
          </a:prstGeom>
        </p:spPr>
      </p:pic>
      <p:sp>
        <p:nvSpPr>
          <p:cNvPr id="7" name="CuadroTexto 6">
            <a:extLst>
              <a:ext uri="{FF2B5EF4-FFF2-40B4-BE49-F238E27FC236}">
                <a16:creationId xmlns:a16="http://schemas.microsoft.com/office/drawing/2014/main" id="{83BCFC65-7DF7-B43C-3A5D-6262F6584954}"/>
              </a:ext>
            </a:extLst>
          </p:cNvPr>
          <p:cNvSpPr txBox="1"/>
          <p:nvPr/>
        </p:nvSpPr>
        <p:spPr>
          <a:xfrm>
            <a:off x="7302500" y="1689100"/>
            <a:ext cx="4343400" cy="1631216"/>
          </a:xfrm>
          <a:prstGeom prst="rect">
            <a:avLst/>
          </a:prstGeom>
          <a:noFill/>
        </p:spPr>
        <p:txBody>
          <a:bodyPr wrap="square" rtlCol="0">
            <a:spAutoFit/>
          </a:bodyPr>
          <a:lstStyle/>
          <a:p>
            <a:r>
              <a:rPr lang="en-US" sz="2000" dirty="0">
                <a:latin typeface="Abadi" panose="020B0604020104020204" pitchFamily="34" charset="0"/>
              </a:rPr>
              <a:t>We selected </a:t>
            </a:r>
            <a:r>
              <a:rPr lang="en-US" sz="2000" dirty="0" err="1">
                <a:latin typeface="Abadi" panose="020B0604020104020204" pitchFamily="34" charset="0"/>
              </a:rPr>
              <a:t>Booster_Version</a:t>
            </a:r>
            <a:r>
              <a:rPr lang="en-US" sz="2000" dirty="0">
                <a:latin typeface="Abadi" panose="020B0604020104020204" pitchFamily="34" charset="0"/>
              </a:rPr>
              <a:t> and PAYLOAD_MASS__KG_, then used a subquery to filter the results and retrieve only the rows with the maximum payload mass.</a:t>
            </a:r>
            <a:endParaRPr lang="es-CL" sz="2000" dirty="0">
              <a:latin typeface="Abadi" panose="020B0604020104020204" pitchFamily="34" charset="0"/>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Imagen 5">
            <a:extLst>
              <a:ext uri="{FF2B5EF4-FFF2-40B4-BE49-F238E27FC236}">
                <a16:creationId xmlns:a16="http://schemas.microsoft.com/office/drawing/2014/main" id="{572EDEE3-DAAC-FF63-446B-DCF829A791FC}"/>
              </a:ext>
            </a:extLst>
          </p:cNvPr>
          <p:cNvPicPr>
            <a:picLocks noChangeAspect="1"/>
          </p:cNvPicPr>
          <p:nvPr/>
        </p:nvPicPr>
        <p:blipFill>
          <a:blip r:embed="rId3"/>
          <a:stretch>
            <a:fillRect/>
          </a:stretch>
        </p:blipFill>
        <p:spPr>
          <a:xfrm>
            <a:off x="60130" y="1226185"/>
            <a:ext cx="6645470" cy="5201025"/>
          </a:xfrm>
          <a:prstGeom prst="rect">
            <a:avLst/>
          </a:prstGeom>
        </p:spPr>
      </p:pic>
      <p:sp>
        <p:nvSpPr>
          <p:cNvPr id="7" name="CuadroTexto 6">
            <a:extLst>
              <a:ext uri="{FF2B5EF4-FFF2-40B4-BE49-F238E27FC236}">
                <a16:creationId xmlns:a16="http://schemas.microsoft.com/office/drawing/2014/main" id="{37D4D395-3567-FAB3-0260-1FC00906FDFA}"/>
              </a:ext>
            </a:extLst>
          </p:cNvPr>
          <p:cNvSpPr txBox="1"/>
          <p:nvPr/>
        </p:nvSpPr>
        <p:spPr>
          <a:xfrm>
            <a:off x="7112000" y="1600200"/>
            <a:ext cx="4673600" cy="1631216"/>
          </a:xfrm>
          <a:prstGeom prst="rect">
            <a:avLst/>
          </a:prstGeom>
          <a:noFill/>
        </p:spPr>
        <p:txBody>
          <a:bodyPr wrap="square" rtlCol="0">
            <a:spAutoFit/>
          </a:bodyPr>
          <a:lstStyle/>
          <a:p>
            <a:r>
              <a:rPr lang="en-US" sz="2000" dirty="0">
                <a:latin typeface="Abadi" panose="020B0604020104020204" pitchFamily="34" charset="0"/>
              </a:rPr>
              <a:t>We selected all records from 2015 where the landing outcome involved a drone ship. The SUBSTR function was used to extract the month from the date for better readability.</a:t>
            </a:r>
            <a:endParaRPr lang="es-CL" sz="2000" dirty="0">
              <a:latin typeface="Abadi" panose="020B0604020104020204" pitchFamily="34" charset="0"/>
            </a:endParaRP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Imagen 5">
            <a:extLst>
              <a:ext uri="{FF2B5EF4-FFF2-40B4-BE49-F238E27FC236}">
                <a16:creationId xmlns:a16="http://schemas.microsoft.com/office/drawing/2014/main" id="{42F99459-603F-6821-A34D-7EB5722D609D}"/>
              </a:ext>
            </a:extLst>
          </p:cNvPr>
          <p:cNvPicPr>
            <a:picLocks noChangeAspect="1"/>
          </p:cNvPicPr>
          <p:nvPr/>
        </p:nvPicPr>
        <p:blipFill>
          <a:blip r:embed="rId3"/>
          <a:stretch>
            <a:fillRect/>
          </a:stretch>
        </p:blipFill>
        <p:spPr>
          <a:xfrm>
            <a:off x="56645" y="1651899"/>
            <a:ext cx="6642100" cy="4271471"/>
          </a:xfrm>
          <a:prstGeom prst="rect">
            <a:avLst/>
          </a:prstGeom>
        </p:spPr>
      </p:pic>
      <p:sp>
        <p:nvSpPr>
          <p:cNvPr id="7" name="CuadroTexto 6">
            <a:extLst>
              <a:ext uri="{FF2B5EF4-FFF2-40B4-BE49-F238E27FC236}">
                <a16:creationId xmlns:a16="http://schemas.microsoft.com/office/drawing/2014/main" id="{39150913-7617-BA4C-1C32-8E5A441061EE}"/>
              </a:ext>
            </a:extLst>
          </p:cNvPr>
          <p:cNvSpPr txBox="1"/>
          <p:nvPr/>
        </p:nvSpPr>
        <p:spPr>
          <a:xfrm>
            <a:off x="7396120" y="1747880"/>
            <a:ext cx="4207859" cy="2246769"/>
          </a:xfrm>
          <a:prstGeom prst="rect">
            <a:avLst/>
          </a:prstGeom>
          <a:noFill/>
        </p:spPr>
        <p:txBody>
          <a:bodyPr wrap="square" rtlCol="0">
            <a:spAutoFit/>
          </a:bodyPr>
          <a:lstStyle/>
          <a:p>
            <a:r>
              <a:rPr lang="en-US" sz="2000" dirty="0">
                <a:latin typeface="Abadi" panose="020B0604020104020204" pitchFamily="34" charset="0"/>
              </a:rPr>
              <a:t>We used a COUNT() aggregation with GROUP BY on </a:t>
            </a:r>
            <a:r>
              <a:rPr lang="en-US" sz="2000" dirty="0" err="1">
                <a:latin typeface="Abadi" panose="020B0604020104020204" pitchFamily="34" charset="0"/>
              </a:rPr>
              <a:t>Landing_Outcome</a:t>
            </a:r>
            <a:r>
              <a:rPr lang="en-US" sz="2000" dirty="0">
                <a:latin typeface="Abadi" panose="020B0604020104020204" pitchFamily="34" charset="0"/>
              </a:rPr>
              <a:t>, filtered by date range, and sorted the results in descending order to identify the most frequent outcomes between 2010 and 2017.</a:t>
            </a:r>
            <a:endParaRPr lang="es-CL" sz="2000" dirty="0">
              <a:latin typeface="Abadi" panose="020B0604020104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Geospatial Distribution of SpaceX Launch Sites with Folium</a:t>
            </a:r>
          </a:p>
        </p:txBody>
      </p:sp>
      <p:pic>
        <p:nvPicPr>
          <p:cNvPr id="6" name="Imagen 5">
            <a:extLst>
              <a:ext uri="{FF2B5EF4-FFF2-40B4-BE49-F238E27FC236}">
                <a16:creationId xmlns:a16="http://schemas.microsoft.com/office/drawing/2014/main" id="{FB82F5D9-9C5A-8714-CE1C-7E7794D10297}"/>
              </a:ext>
            </a:extLst>
          </p:cNvPr>
          <p:cNvPicPr>
            <a:picLocks noChangeAspect="1"/>
          </p:cNvPicPr>
          <p:nvPr/>
        </p:nvPicPr>
        <p:blipFill>
          <a:blip r:embed="rId3"/>
          <a:stretch>
            <a:fillRect/>
          </a:stretch>
        </p:blipFill>
        <p:spPr>
          <a:xfrm>
            <a:off x="6671075" y="1474072"/>
            <a:ext cx="5354670" cy="3391291"/>
          </a:xfrm>
          <a:prstGeom prst="rect">
            <a:avLst/>
          </a:prstGeom>
        </p:spPr>
      </p:pic>
      <p:pic>
        <p:nvPicPr>
          <p:cNvPr id="8" name="Imagen 7">
            <a:extLst>
              <a:ext uri="{FF2B5EF4-FFF2-40B4-BE49-F238E27FC236}">
                <a16:creationId xmlns:a16="http://schemas.microsoft.com/office/drawing/2014/main" id="{A644871B-B08B-6541-097E-AF05A07494CE}"/>
              </a:ext>
            </a:extLst>
          </p:cNvPr>
          <p:cNvPicPr>
            <a:picLocks noChangeAspect="1"/>
          </p:cNvPicPr>
          <p:nvPr/>
        </p:nvPicPr>
        <p:blipFill>
          <a:blip r:embed="rId4"/>
          <a:stretch>
            <a:fillRect/>
          </a:stretch>
        </p:blipFill>
        <p:spPr>
          <a:xfrm>
            <a:off x="770011" y="1474073"/>
            <a:ext cx="5170423" cy="3391291"/>
          </a:xfrm>
          <a:prstGeom prst="rect">
            <a:avLst/>
          </a:prstGeom>
        </p:spPr>
      </p:pic>
      <p:sp>
        <p:nvSpPr>
          <p:cNvPr id="9" name="CuadroTexto 8">
            <a:extLst>
              <a:ext uri="{FF2B5EF4-FFF2-40B4-BE49-F238E27FC236}">
                <a16:creationId xmlns:a16="http://schemas.microsoft.com/office/drawing/2014/main" id="{0455FDEB-D3A7-A9D1-8315-563A31F59BD7}"/>
              </a:ext>
            </a:extLst>
          </p:cNvPr>
          <p:cNvSpPr txBox="1"/>
          <p:nvPr/>
        </p:nvSpPr>
        <p:spPr>
          <a:xfrm>
            <a:off x="900545" y="5278582"/>
            <a:ext cx="10778837" cy="923330"/>
          </a:xfrm>
          <a:prstGeom prst="rect">
            <a:avLst/>
          </a:prstGeom>
          <a:noFill/>
        </p:spPr>
        <p:txBody>
          <a:bodyPr wrap="square" rtlCol="0">
            <a:spAutoFit/>
          </a:bodyPr>
          <a:lstStyle/>
          <a:p>
            <a:pPr marL="285750" indent="-285750">
              <a:buFont typeface="Arial" panose="020B0604020202020204" pitchFamily="34" charset="0"/>
              <a:buChar char="•"/>
            </a:pPr>
            <a:r>
              <a:rPr lang="es-ES" dirty="0" err="1">
                <a:latin typeface="Abadi" panose="020B0604020104020204" pitchFamily="34" charset="0"/>
              </a:rPr>
              <a:t>Folium</a:t>
            </a:r>
            <a:r>
              <a:rPr lang="es-ES" dirty="0">
                <a:latin typeface="Abadi" panose="020B0604020104020204" pitchFamily="34" charset="0"/>
              </a:rPr>
              <a:t> </a:t>
            </a:r>
            <a:r>
              <a:rPr lang="es-ES" dirty="0" err="1">
                <a:latin typeface="Abadi" panose="020B0604020104020204" pitchFamily="34" charset="0"/>
              </a:rPr>
              <a:t>map</a:t>
            </a:r>
            <a:r>
              <a:rPr lang="es-ES" dirty="0">
                <a:latin typeface="Abadi" panose="020B0604020104020204" pitchFamily="34" charset="0"/>
              </a:rPr>
              <a:t> shows </a:t>
            </a:r>
            <a:r>
              <a:rPr lang="es-ES" dirty="0" err="1">
                <a:latin typeface="Abadi" panose="020B0604020104020204" pitchFamily="34" charset="0"/>
              </a:rPr>
              <a:t>that</a:t>
            </a:r>
            <a:r>
              <a:rPr lang="es-ES" dirty="0">
                <a:latin typeface="Abadi" panose="020B0604020104020204" pitchFamily="34" charset="0"/>
              </a:rPr>
              <a:t> SpaceX </a:t>
            </a:r>
            <a:r>
              <a:rPr lang="es-ES" dirty="0" err="1">
                <a:latin typeface="Abadi" panose="020B0604020104020204" pitchFamily="34" charset="0"/>
              </a:rPr>
              <a:t>launchs</a:t>
            </a:r>
            <a:r>
              <a:rPr lang="es-ES" dirty="0">
                <a:latin typeface="Abadi" panose="020B0604020104020204" pitchFamily="34" charset="0"/>
              </a:rPr>
              <a:t> sites in California (VAFB) and Florida (KSC and CCAFS).</a:t>
            </a:r>
          </a:p>
          <a:p>
            <a:pPr marL="285750" indent="-285750">
              <a:buFont typeface="Arial" panose="020B0604020202020204" pitchFamily="34" charset="0"/>
              <a:buChar char="•"/>
            </a:pPr>
            <a:r>
              <a:rPr lang="es-ES" dirty="0" err="1">
                <a:latin typeface="Abadi" panose="020B0604020104020204" pitchFamily="34" charset="0"/>
              </a:rPr>
              <a:t>Markers</a:t>
            </a:r>
            <a:r>
              <a:rPr lang="es-ES" dirty="0">
                <a:latin typeface="Abadi" panose="020B0604020104020204" pitchFamily="34" charset="0"/>
              </a:rPr>
              <a:t> </a:t>
            </a:r>
            <a:r>
              <a:rPr lang="es-ES" dirty="0" err="1">
                <a:latin typeface="Abadi" panose="020B0604020104020204" pitchFamily="34" charset="0"/>
              </a:rPr>
              <a:t>include</a:t>
            </a:r>
            <a:r>
              <a:rPr lang="es-ES" dirty="0">
                <a:latin typeface="Abadi" panose="020B0604020104020204" pitchFamily="34" charset="0"/>
              </a:rPr>
              <a:t> </a:t>
            </a:r>
            <a:r>
              <a:rPr lang="es-ES" dirty="0" err="1">
                <a:latin typeface="Abadi" panose="020B0604020104020204" pitchFamily="34" charset="0"/>
              </a:rPr>
              <a:t>launch</a:t>
            </a:r>
            <a:r>
              <a:rPr lang="es-ES" dirty="0">
                <a:latin typeface="Abadi" panose="020B0604020104020204" pitchFamily="34" charset="0"/>
              </a:rPr>
              <a:t> </a:t>
            </a:r>
            <a:r>
              <a:rPr lang="es-ES" dirty="0" err="1">
                <a:latin typeface="Abadi" panose="020B0604020104020204" pitchFamily="34" charset="0"/>
              </a:rPr>
              <a:t>pad</a:t>
            </a:r>
            <a:r>
              <a:rPr lang="es-ES" dirty="0">
                <a:latin typeface="Abadi" panose="020B0604020104020204" pitchFamily="34" charset="0"/>
              </a:rPr>
              <a:t> </a:t>
            </a:r>
            <a:r>
              <a:rPr lang="es-ES" dirty="0" err="1">
                <a:latin typeface="Abadi" panose="020B0604020104020204" pitchFamily="34" charset="0"/>
              </a:rPr>
              <a:t>codes</a:t>
            </a:r>
            <a:r>
              <a:rPr lang="es-ES" dirty="0">
                <a:latin typeface="Abadi" panose="020B0604020104020204" pitchFamily="34" charset="0"/>
              </a:rPr>
              <a:t> (LC_39ª, SLC-40, SLC-4E)</a:t>
            </a:r>
          </a:p>
          <a:p>
            <a:pPr marL="285750" indent="-285750">
              <a:buFont typeface="Arial" panose="020B0604020202020204" pitchFamily="34" charset="0"/>
              <a:buChar char="•"/>
            </a:pPr>
            <a:r>
              <a:rPr lang="es-ES" dirty="0" err="1">
                <a:latin typeface="Abadi" panose="020B0604020104020204" pitchFamily="34" charset="0"/>
              </a:rPr>
              <a:t>Locations</a:t>
            </a:r>
            <a:r>
              <a:rPr lang="es-ES" dirty="0">
                <a:latin typeface="Abadi" panose="020B0604020104020204" pitchFamily="34" charset="0"/>
              </a:rPr>
              <a:t> are </a:t>
            </a:r>
            <a:r>
              <a:rPr lang="es-ES" dirty="0" err="1">
                <a:latin typeface="Abadi" panose="020B0604020104020204" pitchFamily="34" charset="0"/>
              </a:rPr>
              <a:t>chosen</a:t>
            </a:r>
            <a:r>
              <a:rPr lang="es-ES" dirty="0">
                <a:latin typeface="Abadi" panose="020B0604020104020204" pitchFamily="34" charset="0"/>
              </a:rPr>
              <a:t> </a:t>
            </a:r>
            <a:r>
              <a:rPr lang="es-ES" dirty="0" err="1">
                <a:latin typeface="Abadi" panose="020B0604020104020204" pitchFamily="34" charset="0"/>
              </a:rPr>
              <a:t>based</a:t>
            </a:r>
            <a:r>
              <a:rPr lang="es-ES" dirty="0">
                <a:latin typeface="Abadi" panose="020B0604020104020204" pitchFamily="34" charset="0"/>
              </a:rPr>
              <a:t> </a:t>
            </a:r>
            <a:r>
              <a:rPr lang="es-ES" dirty="0" err="1">
                <a:latin typeface="Abadi" panose="020B0604020104020204" pitchFamily="34" charset="0"/>
              </a:rPr>
              <a:t>on</a:t>
            </a:r>
            <a:r>
              <a:rPr lang="es-ES" dirty="0">
                <a:latin typeface="Abadi" panose="020B0604020104020204" pitchFamily="34" charset="0"/>
              </a:rPr>
              <a:t> </a:t>
            </a:r>
            <a:r>
              <a:rPr lang="es-ES" dirty="0" err="1">
                <a:latin typeface="Abadi" panose="020B0604020104020204" pitchFamily="34" charset="0"/>
              </a:rPr>
              <a:t>access</a:t>
            </a:r>
            <a:r>
              <a:rPr lang="es-ES" dirty="0">
                <a:latin typeface="Abadi" panose="020B0604020104020204" pitchFamily="34" charset="0"/>
              </a:rPr>
              <a:t> </a:t>
            </a:r>
            <a:r>
              <a:rPr lang="es-ES" dirty="0" err="1">
                <a:latin typeface="Abadi" panose="020B0604020104020204" pitchFamily="34" charset="0"/>
              </a:rPr>
              <a:t>to</a:t>
            </a:r>
            <a:r>
              <a:rPr lang="es-ES" dirty="0">
                <a:latin typeface="Abadi" panose="020B0604020104020204" pitchFamily="34" charset="0"/>
              </a:rPr>
              <a:t> </a:t>
            </a:r>
            <a:r>
              <a:rPr lang="es-ES" dirty="0" err="1">
                <a:latin typeface="Abadi" panose="020B0604020104020204" pitchFamily="34" charset="0"/>
              </a:rPr>
              <a:t>ocean</a:t>
            </a:r>
            <a:r>
              <a:rPr lang="es-ES" dirty="0">
                <a:latin typeface="Abadi" panose="020B0604020104020204" pitchFamily="34" charset="0"/>
              </a:rPr>
              <a:t> and </a:t>
            </a:r>
            <a:r>
              <a:rPr lang="es-ES" dirty="0" err="1">
                <a:latin typeface="Abadi" panose="020B0604020104020204" pitchFamily="34" charset="0"/>
              </a:rPr>
              <a:t>optimal</a:t>
            </a:r>
            <a:r>
              <a:rPr lang="es-ES" dirty="0">
                <a:latin typeface="Abadi" panose="020B0604020104020204" pitchFamily="34" charset="0"/>
              </a:rPr>
              <a:t> </a:t>
            </a:r>
            <a:r>
              <a:rPr lang="es-ES" dirty="0" err="1">
                <a:latin typeface="Abadi" panose="020B0604020104020204" pitchFamily="34" charset="0"/>
              </a:rPr>
              <a:t>launch</a:t>
            </a:r>
            <a:r>
              <a:rPr lang="es-ES" dirty="0">
                <a:latin typeface="Abadi" panose="020B0604020104020204" pitchFamily="34" charset="0"/>
              </a:rPr>
              <a:t> </a:t>
            </a:r>
            <a:r>
              <a:rPr lang="es-ES" dirty="0" err="1">
                <a:latin typeface="Abadi" panose="020B0604020104020204" pitchFamily="34" charset="0"/>
              </a:rPr>
              <a:t>conditions</a:t>
            </a:r>
            <a:endParaRPr lang="es-CL" dirty="0">
              <a:latin typeface="Abadi" panose="020B0604020104020204" pitchFamily="34" charset="0"/>
            </a:endParaRP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dirty="0">
              <a:solidFill>
                <a:srgbClr val="0B49CB"/>
              </a:solidFill>
              <a:latin typeface="Abadi"/>
            </a:endParaRPr>
          </a:p>
        </p:txBody>
      </p:sp>
      <p:pic>
        <p:nvPicPr>
          <p:cNvPr id="7" name="Imagen 6">
            <a:extLst>
              <a:ext uri="{FF2B5EF4-FFF2-40B4-BE49-F238E27FC236}">
                <a16:creationId xmlns:a16="http://schemas.microsoft.com/office/drawing/2014/main" id="{34FAC1C8-DCFA-C808-8402-EE6DA74687AB}"/>
              </a:ext>
            </a:extLst>
          </p:cNvPr>
          <p:cNvPicPr>
            <a:picLocks noChangeAspect="1"/>
          </p:cNvPicPr>
          <p:nvPr/>
        </p:nvPicPr>
        <p:blipFill>
          <a:blip r:embed="rId3"/>
          <a:stretch>
            <a:fillRect/>
          </a:stretch>
        </p:blipFill>
        <p:spPr>
          <a:xfrm>
            <a:off x="598064" y="1528763"/>
            <a:ext cx="5504687" cy="2857500"/>
          </a:xfrm>
          <a:prstGeom prst="rect">
            <a:avLst/>
          </a:prstGeom>
        </p:spPr>
      </p:pic>
      <p:pic>
        <p:nvPicPr>
          <p:cNvPr id="10" name="Imagen 9">
            <a:extLst>
              <a:ext uri="{FF2B5EF4-FFF2-40B4-BE49-F238E27FC236}">
                <a16:creationId xmlns:a16="http://schemas.microsoft.com/office/drawing/2014/main" id="{77F9EDEF-E753-6A72-017F-7649B9AD55D4}"/>
              </a:ext>
            </a:extLst>
          </p:cNvPr>
          <p:cNvPicPr>
            <a:picLocks noChangeAspect="1"/>
          </p:cNvPicPr>
          <p:nvPr/>
        </p:nvPicPr>
        <p:blipFill>
          <a:blip r:embed="rId4"/>
          <a:stretch>
            <a:fillRect/>
          </a:stretch>
        </p:blipFill>
        <p:spPr>
          <a:xfrm>
            <a:off x="6166834" y="1528763"/>
            <a:ext cx="5701150" cy="2893800"/>
          </a:xfrm>
          <a:prstGeom prst="rect">
            <a:avLst/>
          </a:prstGeom>
        </p:spPr>
      </p:pic>
      <p:sp>
        <p:nvSpPr>
          <p:cNvPr id="11" name="CuadroTexto 10">
            <a:extLst>
              <a:ext uri="{FF2B5EF4-FFF2-40B4-BE49-F238E27FC236}">
                <a16:creationId xmlns:a16="http://schemas.microsoft.com/office/drawing/2014/main" id="{FDCA1766-3782-5B24-9424-21D134D798BE}"/>
              </a:ext>
            </a:extLst>
          </p:cNvPr>
          <p:cNvSpPr txBox="1"/>
          <p:nvPr/>
        </p:nvSpPr>
        <p:spPr>
          <a:xfrm>
            <a:off x="770011" y="4900613"/>
            <a:ext cx="10515600" cy="1526598"/>
          </a:xfrm>
          <a:prstGeom prst="rect">
            <a:avLst/>
          </a:prstGeom>
          <a:noFill/>
        </p:spPr>
        <p:txBody>
          <a:bodyPr wrap="square" rtlCol="0">
            <a:spAutoFit/>
          </a:bodyPr>
          <a:lstStyle/>
          <a:p>
            <a:endParaRPr lang="es-CL" dirty="0"/>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72190"/>
            <a:ext cx="10767730" cy="46276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lgn="just">
              <a:spcBef>
                <a:spcPts val="1400"/>
              </a:spcBef>
              <a:buNone/>
            </a:pPr>
            <a:r>
              <a:rPr lang="en-US" sz="1800" dirty="0">
                <a:solidFill>
                  <a:schemeClr val="accent3">
                    <a:lumMod val="25000"/>
                  </a:schemeClr>
                </a:solidFill>
                <a:latin typeface="Abadi" panose="020B0604020104020204" pitchFamily="34" charset="0"/>
              </a:rPr>
              <a:t>SpaceX aims to reduce the cost of space travel by developing reusable rocket technology. One of the challenges is ensuring whether the first stage of the Falcon 9 lands successfully after </a:t>
            </a:r>
            <a:r>
              <a:rPr lang="en-US" sz="1800" u="sng" dirty="0">
                <a:solidFill>
                  <a:schemeClr val="accent3">
                    <a:lumMod val="25000"/>
                  </a:schemeClr>
                </a:solidFill>
                <a:latin typeface="Abadi" panose="020B0604020104020204" pitchFamily="34" charset="0"/>
              </a:rPr>
              <a:t>launch</a:t>
            </a:r>
            <a:r>
              <a:rPr lang="en-US" sz="1800" dirty="0">
                <a:solidFill>
                  <a:schemeClr val="accent3">
                    <a:lumMod val="25000"/>
                  </a:schemeClr>
                </a:solidFill>
                <a:latin typeface="Abadi" panose="020B0604020104020204" pitchFamily="34" charset="0"/>
              </a:rPr>
              <a:t>. This project focuses on analyzing historical launch data to understand the factors that influence landing success and develop predictive models that can anticipate landing success or failure. By improving prediction accuracy, the company can optimize mission planning, reduce risk, and save costs.</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marL="0" indent="0">
              <a:spcBef>
                <a:spcPts val="1400"/>
              </a:spcBef>
              <a:buNone/>
            </a:pPr>
            <a:r>
              <a:rPr lang="en-US" sz="1900" dirty="0">
                <a:solidFill>
                  <a:schemeClr val="accent3">
                    <a:lumMod val="25000"/>
                  </a:schemeClr>
                </a:solidFill>
                <a:latin typeface="Abadi" panose="020B0604020104020204" pitchFamily="34" charset="0"/>
              </a:rPr>
              <a:t>This project aims to identify the features and hyperparameters that best predict success or failure in a Falcon 9 landing:</a:t>
            </a:r>
          </a:p>
          <a:p>
            <a:pPr marL="0" indent="0">
              <a:spcBef>
                <a:spcPts val="1400"/>
              </a:spcBef>
              <a:buNone/>
            </a:pPr>
            <a:r>
              <a:rPr lang="en-US" sz="1900" dirty="0">
                <a:solidFill>
                  <a:schemeClr val="accent3">
                    <a:lumMod val="25000"/>
                  </a:schemeClr>
                </a:solidFill>
                <a:latin typeface="Abadi" panose="020B0604020104020204" pitchFamily="34" charset="0"/>
              </a:rPr>
              <a:t>1. Can we accurately predict the outcome of a Falcon 9 landing based on historical data?</a:t>
            </a:r>
          </a:p>
          <a:p>
            <a:pPr marL="0" indent="0">
              <a:spcBef>
                <a:spcPts val="1400"/>
              </a:spcBef>
              <a:buNone/>
            </a:pPr>
            <a:r>
              <a:rPr lang="en-US" sz="1900" dirty="0">
                <a:solidFill>
                  <a:schemeClr val="accent3">
                    <a:lumMod val="25000"/>
                  </a:schemeClr>
                </a:solidFill>
                <a:latin typeface="Abadi" panose="020B0604020104020204" pitchFamily="34" charset="0"/>
              </a:rPr>
              <a:t>2. What machine learning models perform best for this type of classification task?</a:t>
            </a:r>
          </a:p>
          <a:p>
            <a:pPr marL="0" indent="0">
              <a:spcBef>
                <a:spcPts val="1400"/>
              </a:spcBef>
              <a:buNone/>
            </a:pPr>
            <a:r>
              <a:rPr lang="en-US" sz="1900" dirty="0">
                <a:solidFill>
                  <a:schemeClr val="accent3">
                    <a:lumMod val="25000"/>
                  </a:schemeClr>
                </a:solidFill>
                <a:latin typeface="Abadi" panose="020B0604020104020204" pitchFamily="34" charset="0"/>
              </a:rPr>
              <a:t>3. How can data visualization support the understanding of launch performance and success rate?</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687961"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2000" dirty="0">
                <a:solidFill>
                  <a:srgbClr val="0B49CB"/>
                </a:solidFill>
                <a:latin typeface="Abadi"/>
              </a:rPr>
              <a:t>Executive Summary</a:t>
            </a:r>
          </a:p>
          <a:p>
            <a:pPr>
              <a:lnSpc>
                <a:spcPct val="120000"/>
              </a:lnSpc>
              <a:spcBef>
                <a:spcPts val="1400"/>
              </a:spcBef>
            </a:pPr>
            <a:r>
              <a:rPr lang="en-US" sz="2000" dirty="0">
                <a:solidFill>
                  <a:schemeClr val="accent3">
                    <a:lumMod val="25000"/>
                  </a:schemeClr>
                </a:solidFill>
                <a:latin typeface="Abadi"/>
              </a:rPr>
              <a:t>Data collection methodology: </a:t>
            </a:r>
            <a:r>
              <a:rPr lang="en-US" sz="2000" dirty="0"/>
              <a:t>Collected data from SpaceX (JSON API) and Wikipedia using web scraping.</a:t>
            </a:r>
            <a:endParaRPr lang="en-US" sz="20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Data </a:t>
            </a:r>
            <a:r>
              <a:rPr lang="en-US" sz="2200" dirty="0" err="1">
                <a:solidFill>
                  <a:schemeClr val="accent3">
                    <a:lumMod val="25000"/>
                  </a:schemeClr>
                </a:solidFill>
                <a:latin typeface="Abadi"/>
              </a:rPr>
              <a:t>wranglingHandled</a:t>
            </a:r>
            <a:r>
              <a:rPr lang="en-US" sz="2200" dirty="0">
                <a:solidFill>
                  <a:schemeClr val="accent3">
                    <a:lumMod val="25000"/>
                  </a:schemeClr>
                </a:solidFill>
                <a:latin typeface="Abadi"/>
              </a:rPr>
              <a:t> missing values (</a:t>
            </a:r>
            <a:r>
              <a:rPr lang="en-US" sz="2200" dirty="0" err="1">
                <a:solidFill>
                  <a:schemeClr val="accent3">
                    <a:lumMod val="25000"/>
                  </a:schemeClr>
                </a:solidFill>
                <a:latin typeface="Abadi"/>
              </a:rPr>
              <a:t>NaN</a:t>
            </a:r>
            <a:r>
              <a:rPr lang="en-US" sz="2200" dirty="0">
                <a:solidFill>
                  <a:schemeClr val="accent3">
                    <a:lumMod val="25000"/>
                  </a:schemeClr>
                </a:solidFill>
                <a:latin typeface="Abadi"/>
              </a:rPr>
              <a:t>, nulls), removed irrelevant columns, and created new features for analysis and modeling.</a:t>
            </a:r>
          </a:p>
          <a:p>
            <a:pPr>
              <a:lnSpc>
                <a:spcPct val="100000"/>
              </a:lnSpc>
              <a:spcBef>
                <a:spcPts val="1400"/>
              </a:spcBef>
            </a:pPr>
            <a:r>
              <a:rPr lang="en-US" sz="2200" dirty="0">
                <a:solidFill>
                  <a:schemeClr val="accent3">
                    <a:lumMod val="25000"/>
                  </a:schemeClr>
                </a:solidFill>
                <a:latin typeface="Abadi"/>
              </a:rPr>
              <a:t>Exploratory Data Analysis (EDA)Used SQL to query the dataset and Seaborn to visualize patterns and feature relationships.</a:t>
            </a:r>
          </a:p>
          <a:p>
            <a:pPr>
              <a:lnSpc>
                <a:spcPct val="100000"/>
              </a:lnSpc>
              <a:spcBef>
                <a:spcPts val="1400"/>
              </a:spcBef>
            </a:pPr>
            <a:r>
              <a:rPr lang="en-US" sz="2200" dirty="0">
                <a:solidFill>
                  <a:schemeClr val="accent3">
                    <a:lumMod val="25000"/>
                  </a:schemeClr>
                </a:solidFill>
                <a:latin typeface="Abadi"/>
              </a:rPr>
              <a:t>Interactive Visual Analytics: Used Folium to map launch sites and applied clustering to classify launch outcomes by location.</a:t>
            </a:r>
          </a:p>
          <a:p>
            <a:pPr>
              <a:lnSpc>
                <a:spcPct val="100000"/>
              </a:lnSpc>
              <a:spcBef>
                <a:spcPts val="1400"/>
              </a:spcBef>
            </a:pPr>
            <a:r>
              <a:rPr lang="en-US" sz="2200" dirty="0">
                <a:solidFill>
                  <a:schemeClr val="accent3">
                    <a:lumMod val="25000"/>
                  </a:schemeClr>
                </a:solidFill>
                <a:latin typeface="Abadi"/>
              </a:rPr>
              <a:t>Predictive Analysis: Built, tuned, and evaluated classification models to predict Falcon 9 landing success.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used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and requests libraries in Python to scrape historical data from Wikipedia page titled “List of Falcon 9 and Falcon heavy launches”. The tables were parse and converted into pandas </a:t>
            </a:r>
            <a:r>
              <a:rPr lang="en-US" sz="2200" dirty="0" err="1">
                <a:solidFill>
                  <a:schemeClr val="accent3">
                    <a:lumMod val="25000"/>
                  </a:schemeClr>
                </a:solidFill>
                <a:latin typeface="Abadi" panose="020B0604020104020204" pitchFamily="34" charset="0"/>
              </a:rPr>
              <a:t>DataFrames</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accessed SpaceX REST API endpoints using </a:t>
            </a:r>
            <a:r>
              <a:rPr lang="en-US" sz="2200" dirty="0" err="1">
                <a:solidFill>
                  <a:schemeClr val="accent3">
                    <a:lumMod val="25000"/>
                  </a:schemeClr>
                </a:solidFill>
                <a:latin typeface="Abadi" panose="020B0604020104020204" pitchFamily="34" charset="0"/>
              </a:rPr>
              <a:t>requests.get</a:t>
            </a:r>
            <a:r>
              <a:rPr lang="en-US" sz="2200" dirty="0">
                <a:solidFill>
                  <a:schemeClr val="accent3">
                    <a:lumMod val="25000"/>
                  </a:schemeClr>
                </a:solidFill>
                <a:latin typeface="Abadi" panose="020B0604020104020204" pitchFamily="34" charset="0"/>
              </a:rPr>
              <a:t>() to retrieve launch data in a JSON format. The JSON response was normalized and converted into pandas </a:t>
            </a:r>
            <a:r>
              <a:rPr lang="en-US" sz="2200" dirty="0" err="1">
                <a:solidFill>
                  <a:schemeClr val="accent3">
                    <a:lumMod val="25000"/>
                  </a:schemeClr>
                </a:solidFill>
                <a:latin typeface="Abadi" panose="020B0604020104020204" pitchFamily="34" charset="0"/>
              </a:rPr>
              <a:t>DataFrames</a:t>
            </a:r>
            <a:r>
              <a:rPr lang="en-US" sz="2200" dirty="0">
                <a:solidFill>
                  <a:schemeClr val="accent3">
                    <a:lumMod val="25000"/>
                  </a:schemeClr>
                </a:solidFill>
                <a:latin typeface="Abadi" panose="020B0604020104020204" pitchFamily="34" charset="0"/>
              </a:rPr>
              <a:t>.</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After that, the cleaned data was saved into a .csv file to be used in the next stages.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Data collection Process: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Web scarping (Rest API and </a:t>
            </a:r>
            <a:r>
              <a:rPr lang="en-US" sz="2200" dirty="0" err="1">
                <a:solidFill>
                  <a:schemeClr val="accent3">
                    <a:lumMod val="25000"/>
                  </a:schemeClr>
                </a:solidFill>
                <a:latin typeface="Abadi" panose="020B0604020104020204" pitchFamily="34" charset="0"/>
              </a:rPr>
              <a:t>Beautifulsoup</a:t>
            </a:r>
            <a:r>
              <a:rPr lang="en-US" sz="2200" dirty="0">
                <a:solidFill>
                  <a:schemeClr val="accent3">
                    <a:lumMod val="25000"/>
                  </a:schemeClr>
                </a:solidFill>
                <a:latin typeface="Abadi" panose="020B0604020104020204" pitchFamily="34" charset="0"/>
              </a:rPr>
              <a:t>) -&gt; JSON file -&gt; JSON normalization -&gt; Creation of pandas DF -&gt; saved as .csv file</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US" sz="2200" dirty="0">
                <a:solidFill>
                  <a:schemeClr val="accent3">
                    <a:lumMod val="25000"/>
                  </a:schemeClr>
                </a:solidFill>
                <a:latin typeface="Abadi"/>
              </a:rPr>
              <a:t>Space X REST API was used to collect detailed launch data in JSON format. Using requests library, we accessed endpoints such as /launches. The responses were parsed and normalized using </a:t>
            </a:r>
            <a:r>
              <a:rPr lang="en-US" sz="2200" dirty="0" err="1">
                <a:solidFill>
                  <a:schemeClr val="accent3">
                    <a:lumMod val="25000"/>
                  </a:schemeClr>
                </a:solidFill>
                <a:latin typeface="Abadi"/>
              </a:rPr>
              <a:t>json_normalize</a:t>
            </a:r>
            <a:r>
              <a:rPr lang="en-US" sz="2200" dirty="0">
                <a:solidFill>
                  <a:schemeClr val="accent3">
                    <a:lumMod val="25000"/>
                  </a:schemeClr>
                </a:solidFill>
                <a:latin typeface="Abadi"/>
              </a:rPr>
              <a:t>( ) from pandas, and then stored in </a:t>
            </a:r>
            <a:r>
              <a:rPr lang="en-US" sz="2200" dirty="0" err="1">
                <a:solidFill>
                  <a:schemeClr val="accent3">
                    <a:lumMod val="25000"/>
                  </a:schemeClr>
                </a:solidFill>
                <a:latin typeface="Abadi"/>
              </a:rPr>
              <a:t>Dataframes</a:t>
            </a:r>
            <a:r>
              <a:rPr lang="en-US" sz="2200" dirty="0">
                <a:solidFill>
                  <a:schemeClr val="accent3">
                    <a:lumMod val="25000"/>
                  </a:schemeClr>
                </a:solidFill>
                <a:latin typeface="Abadi"/>
              </a:rPr>
              <a:t> for the next steps.</a:t>
            </a:r>
          </a:p>
          <a:p>
            <a:r>
              <a:rPr lang="en-US" sz="2200" dirty="0">
                <a:latin typeface="Abadi" panose="020B0604020104020204" pitchFamily="34" charset="0"/>
              </a:rPr>
              <a:t>View API data collection NB on GitHub:</a:t>
            </a:r>
          </a:p>
          <a:p>
            <a:pPr marL="0" indent="0">
              <a:buNone/>
            </a:pPr>
            <a:r>
              <a:rPr lang="en-US" sz="2200" dirty="0">
                <a:latin typeface="Abadi" panose="020B0604020104020204" pitchFamily="34" charset="0"/>
                <a:hlinkClick r:id="rId3"/>
              </a:rPr>
              <a:t>Click here</a:t>
            </a:r>
            <a:endParaRPr lang="en-US" sz="2200" dirty="0">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ángulo 1">
            <a:extLst>
              <a:ext uri="{FF2B5EF4-FFF2-40B4-BE49-F238E27FC236}">
                <a16:creationId xmlns:a16="http://schemas.microsoft.com/office/drawing/2014/main" id="{385DD88B-97FA-2A6B-8831-83741971A843}"/>
              </a:ext>
            </a:extLst>
          </p:cNvPr>
          <p:cNvSpPr/>
          <p:nvPr/>
        </p:nvSpPr>
        <p:spPr>
          <a:xfrm>
            <a:off x="7269191" y="1876880"/>
            <a:ext cx="2270321" cy="5660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API </a:t>
            </a:r>
            <a:r>
              <a:rPr lang="es-ES" dirty="0" err="1"/>
              <a:t>call</a:t>
            </a:r>
            <a:endParaRPr lang="es-CL" dirty="0"/>
          </a:p>
        </p:txBody>
      </p:sp>
      <p:cxnSp>
        <p:nvCxnSpPr>
          <p:cNvPr id="8" name="Conector recto de flecha 7">
            <a:extLst>
              <a:ext uri="{FF2B5EF4-FFF2-40B4-BE49-F238E27FC236}">
                <a16:creationId xmlns:a16="http://schemas.microsoft.com/office/drawing/2014/main" id="{B7864D26-9C29-6DA4-BA7D-13F659436173}"/>
              </a:ext>
            </a:extLst>
          </p:cNvPr>
          <p:cNvCxnSpPr/>
          <p:nvPr/>
        </p:nvCxnSpPr>
        <p:spPr>
          <a:xfrm>
            <a:off x="8382002" y="2398384"/>
            <a:ext cx="0" cy="377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ángulo 8">
            <a:extLst>
              <a:ext uri="{FF2B5EF4-FFF2-40B4-BE49-F238E27FC236}">
                <a16:creationId xmlns:a16="http://schemas.microsoft.com/office/drawing/2014/main" id="{EBDC10D5-3A0B-5011-6B47-6FA17E01B961}"/>
              </a:ext>
            </a:extLst>
          </p:cNvPr>
          <p:cNvSpPr/>
          <p:nvPr/>
        </p:nvSpPr>
        <p:spPr>
          <a:xfrm>
            <a:off x="7315199" y="2775755"/>
            <a:ext cx="2224314" cy="586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JSON response</a:t>
            </a:r>
            <a:endParaRPr lang="es-CL" dirty="0"/>
          </a:p>
        </p:txBody>
      </p:sp>
      <p:sp>
        <p:nvSpPr>
          <p:cNvPr id="10" name="Rectángulo 9">
            <a:extLst>
              <a:ext uri="{FF2B5EF4-FFF2-40B4-BE49-F238E27FC236}">
                <a16:creationId xmlns:a16="http://schemas.microsoft.com/office/drawing/2014/main" id="{AE53305D-6B09-09A1-DEDF-75858A8D759F}"/>
              </a:ext>
            </a:extLst>
          </p:cNvPr>
          <p:cNvSpPr/>
          <p:nvPr/>
        </p:nvSpPr>
        <p:spPr>
          <a:xfrm>
            <a:off x="7315199" y="3630158"/>
            <a:ext cx="2177142" cy="5660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pd.json_normalize</a:t>
            </a:r>
            <a:endParaRPr lang="es-CL" dirty="0"/>
          </a:p>
        </p:txBody>
      </p:sp>
      <p:sp>
        <p:nvSpPr>
          <p:cNvPr id="11" name="Rectángulo 10">
            <a:extLst>
              <a:ext uri="{FF2B5EF4-FFF2-40B4-BE49-F238E27FC236}">
                <a16:creationId xmlns:a16="http://schemas.microsoft.com/office/drawing/2014/main" id="{4E49E79A-EA65-E353-0C05-B233561ABA02}"/>
              </a:ext>
            </a:extLst>
          </p:cNvPr>
          <p:cNvSpPr/>
          <p:nvPr/>
        </p:nvSpPr>
        <p:spPr>
          <a:xfrm>
            <a:off x="7315199" y="4431053"/>
            <a:ext cx="2315022" cy="5868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Pandas </a:t>
            </a:r>
            <a:r>
              <a:rPr lang="es-ES" dirty="0" err="1"/>
              <a:t>DataFrame</a:t>
            </a:r>
            <a:endParaRPr lang="es-CL" dirty="0"/>
          </a:p>
        </p:txBody>
      </p:sp>
      <p:sp>
        <p:nvSpPr>
          <p:cNvPr id="12" name="Rectángulo 11">
            <a:extLst>
              <a:ext uri="{FF2B5EF4-FFF2-40B4-BE49-F238E27FC236}">
                <a16:creationId xmlns:a16="http://schemas.microsoft.com/office/drawing/2014/main" id="{CCB07DEF-A85A-696E-5E69-F9582BF711C3}"/>
              </a:ext>
            </a:extLst>
          </p:cNvPr>
          <p:cNvSpPr/>
          <p:nvPr/>
        </p:nvSpPr>
        <p:spPr>
          <a:xfrm>
            <a:off x="7359900" y="5279366"/>
            <a:ext cx="2270321" cy="5660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Export</a:t>
            </a:r>
            <a:r>
              <a:rPr lang="es-ES" dirty="0"/>
              <a:t> </a:t>
            </a:r>
            <a:r>
              <a:rPr lang="es-ES" dirty="0" err="1"/>
              <a:t>to</a:t>
            </a:r>
            <a:r>
              <a:rPr lang="es-ES" dirty="0"/>
              <a:t> CSV</a:t>
            </a:r>
            <a:endParaRPr lang="es-CL" dirty="0"/>
          </a:p>
        </p:txBody>
      </p:sp>
      <p:cxnSp>
        <p:nvCxnSpPr>
          <p:cNvPr id="17" name="Conector recto de flecha 16">
            <a:extLst>
              <a:ext uri="{FF2B5EF4-FFF2-40B4-BE49-F238E27FC236}">
                <a16:creationId xmlns:a16="http://schemas.microsoft.com/office/drawing/2014/main" id="{2FCB08C6-17B6-720D-FB76-E3A2DAFEC1AD}"/>
              </a:ext>
            </a:extLst>
          </p:cNvPr>
          <p:cNvCxnSpPr/>
          <p:nvPr/>
        </p:nvCxnSpPr>
        <p:spPr>
          <a:xfrm>
            <a:off x="8403770" y="3240314"/>
            <a:ext cx="0" cy="377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ector recto de flecha 17">
            <a:extLst>
              <a:ext uri="{FF2B5EF4-FFF2-40B4-BE49-F238E27FC236}">
                <a16:creationId xmlns:a16="http://schemas.microsoft.com/office/drawing/2014/main" id="{6987A03F-40AE-C36A-1DCE-B568D96D4398}"/>
              </a:ext>
            </a:extLst>
          </p:cNvPr>
          <p:cNvCxnSpPr/>
          <p:nvPr/>
        </p:nvCxnSpPr>
        <p:spPr>
          <a:xfrm>
            <a:off x="8386519" y="4053682"/>
            <a:ext cx="0" cy="377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ector recto de flecha 18">
            <a:extLst>
              <a:ext uri="{FF2B5EF4-FFF2-40B4-BE49-F238E27FC236}">
                <a16:creationId xmlns:a16="http://schemas.microsoft.com/office/drawing/2014/main" id="{D1CCB03F-2C18-3E7D-426E-762A54100A34}"/>
              </a:ext>
            </a:extLst>
          </p:cNvPr>
          <p:cNvCxnSpPr/>
          <p:nvPr/>
        </p:nvCxnSpPr>
        <p:spPr>
          <a:xfrm>
            <a:off x="8382002" y="4901995"/>
            <a:ext cx="0" cy="3773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792288"/>
            <a:ext cx="4678289" cy="4206875"/>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Web scraping libraries (</a:t>
            </a:r>
            <a:r>
              <a:rPr lang="en-US" sz="2200" dirty="0" err="1">
                <a:solidFill>
                  <a:schemeClr val="accent3">
                    <a:lumMod val="25000"/>
                  </a:schemeClr>
                </a:solidFill>
                <a:latin typeface="Abadi"/>
              </a:rPr>
              <a:t>BeautifulSoup</a:t>
            </a:r>
            <a:r>
              <a:rPr lang="en-US" sz="2200" dirty="0">
                <a:solidFill>
                  <a:schemeClr val="accent3">
                    <a:lumMod val="25000"/>
                  </a:schemeClr>
                </a:solidFill>
                <a:latin typeface="Abadi"/>
              </a:rPr>
              <a:t>, requests) were used to scrape Falcon 9 launch data from Wikipedia. Columns and rows were extracted and stored in a pandas </a:t>
            </a:r>
            <a:r>
              <a:rPr lang="en-US" sz="2200" dirty="0" err="1">
                <a:solidFill>
                  <a:schemeClr val="accent3">
                    <a:lumMod val="25000"/>
                  </a:schemeClr>
                </a:solidFill>
                <a:latin typeface="Abadi"/>
              </a:rPr>
              <a:t>DataFrame</a:t>
            </a:r>
            <a:r>
              <a:rPr lang="en-US" sz="2200" dirty="0">
                <a:solidFill>
                  <a:schemeClr val="accent3">
                    <a:lumMod val="25000"/>
                  </a:schemeClr>
                </a:solidFill>
                <a:latin typeface="Abadi"/>
              </a:rPr>
              <a:t>. The data was then saved as a .csv file for further analysis.</a:t>
            </a:r>
          </a:p>
          <a:p>
            <a:pPr>
              <a:lnSpc>
                <a:spcPct val="100000"/>
              </a:lnSpc>
              <a:spcBef>
                <a:spcPts val="1400"/>
              </a:spcBef>
            </a:pPr>
            <a:r>
              <a:rPr lang="en-US" sz="2200" dirty="0">
                <a:solidFill>
                  <a:schemeClr val="accent3">
                    <a:lumMod val="25000"/>
                  </a:schemeClr>
                </a:solidFill>
                <a:latin typeface="Abadi" panose="020B0604020104020204" pitchFamily="34" charset="0"/>
              </a:rPr>
              <a:t>View data collection </a:t>
            </a:r>
            <a:r>
              <a:rPr lang="en-US" sz="2200" dirty="0" err="1">
                <a:solidFill>
                  <a:schemeClr val="accent3">
                    <a:lumMod val="25000"/>
                  </a:schemeClr>
                </a:solidFill>
                <a:latin typeface="Abadi" panose="020B0604020104020204" pitchFamily="34" charset="0"/>
              </a:rPr>
              <a:t>webscraping</a:t>
            </a:r>
            <a:r>
              <a:rPr lang="en-US" sz="2200" dirty="0">
                <a:solidFill>
                  <a:schemeClr val="accent3">
                    <a:lumMod val="25000"/>
                  </a:schemeClr>
                </a:solidFill>
                <a:latin typeface="Abadi" panose="020B0604020104020204" pitchFamily="34" charset="0"/>
              </a:rPr>
              <a:t> NB on GitHub:</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Click here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Rectángulo 4">
            <a:extLst>
              <a:ext uri="{FF2B5EF4-FFF2-40B4-BE49-F238E27FC236}">
                <a16:creationId xmlns:a16="http://schemas.microsoft.com/office/drawing/2014/main" id="{F92198A3-69C0-57E2-0978-337A1972F65F}"/>
              </a:ext>
            </a:extLst>
          </p:cNvPr>
          <p:cNvSpPr/>
          <p:nvPr/>
        </p:nvSpPr>
        <p:spPr>
          <a:xfrm>
            <a:off x="7874000" y="1943100"/>
            <a:ext cx="18415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a:t>HTTP </a:t>
            </a:r>
            <a:r>
              <a:rPr lang="es-ES" dirty="0" err="1"/>
              <a:t>get</a:t>
            </a:r>
            <a:endParaRPr lang="es-CL" dirty="0"/>
          </a:p>
        </p:txBody>
      </p:sp>
      <p:sp>
        <p:nvSpPr>
          <p:cNvPr id="7" name="Rectángulo 6">
            <a:extLst>
              <a:ext uri="{FF2B5EF4-FFF2-40B4-BE49-F238E27FC236}">
                <a16:creationId xmlns:a16="http://schemas.microsoft.com/office/drawing/2014/main" id="{8D559E0F-2F91-2E48-6E7A-D16F7E9E50D9}"/>
              </a:ext>
            </a:extLst>
          </p:cNvPr>
          <p:cNvSpPr/>
          <p:nvPr/>
        </p:nvSpPr>
        <p:spPr>
          <a:xfrm>
            <a:off x="7874000" y="2697442"/>
            <a:ext cx="19304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BeatifulSoup</a:t>
            </a:r>
            <a:endParaRPr lang="es-CL" dirty="0"/>
          </a:p>
        </p:txBody>
      </p:sp>
      <p:sp>
        <p:nvSpPr>
          <p:cNvPr id="8" name="Rectángulo 7">
            <a:extLst>
              <a:ext uri="{FF2B5EF4-FFF2-40B4-BE49-F238E27FC236}">
                <a16:creationId xmlns:a16="http://schemas.microsoft.com/office/drawing/2014/main" id="{7FCAC532-AEA9-EFA8-7634-F1571EBB60AC}"/>
              </a:ext>
            </a:extLst>
          </p:cNvPr>
          <p:cNvSpPr/>
          <p:nvPr/>
        </p:nvSpPr>
        <p:spPr>
          <a:xfrm>
            <a:off x="7874000" y="3429000"/>
            <a:ext cx="1930400" cy="54904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Parse</a:t>
            </a:r>
            <a:r>
              <a:rPr lang="es-ES" dirty="0"/>
              <a:t> table</a:t>
            </a:r>
            <a:endParaRPr lang="es-CL" dirty="0"/>
          </a:p>
        </p:txBody>
      </p:sp>
      <p:sp>
        <p:nvSpPr>
          <p:cNvPr id="9" name="Rectángulo 8">
            <a:extLst>
              <a:ext uri="{FF2B5EF4-FFF2-40B4-BE49-F238E27FC236}">
                <a16:creationId xmlns:a16="http://schemas.microsoft.com/office/drawing/2014/main" id="{2462EEE4-DB03-E01E-373E-79DB09B8C0B1}"/>
              </a:ext>
            </a:extLst>
          </p:cNvPr>
          <p:cNvSpPr/>
          <p:nvPr/>
        </p:nvSpPr>
        <p:spPr>
          <a:xfrm>
            <a:off x="7962900" y="4279899"/>
            <a:ext cx="1841500" cy="7596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Create</a:t>
            </a:r>
            <a:r>
              <a:rPr lang="es-ES" dirty="0"/>
              <a:t> </a:t>
            </a:r>
            <a:r>
              <a:rPr lang="es-ES" dirty="0" err="1"/>
              <a:t>DataFrame</a:t>
            </a:r>
            <a:endParaRPr lang="es-ES" dirty="0"/>
          </a:p>
          <a:p>
            <a:pPr algn="ctr"/>
            <a:r>
              <a:rPr lang="es-ES" dirty="0"/>
              <a:t>(Pandas)</a:t>
            </a:r>
            <a:endParaRPr lang="es-CL" dirty="0"/>
          </a:p>
        </p:txBody>
      </p:sp>
      <p:sp>
        <p:nvSpPr>
          <p:cNvPr id="10" name="Rectángulo 9">
            <a:extLst>
              <a:ext uri="{FF2B5EF4-FFF2-40B4-BE49-F238E27FC236}">
                <a16:creationId xmlns:a16="http://schemas.microsoft.com/office/drawing/2014/main" id="{20B17F27-1934-1C44-31D3-05E0FB53B6AE}"/>
              </a:ext>
            </a:extLst>
          </p:cNvPr>
          <p:cNvSpPr/>
          <p:nvPr/>
        </p:nvSpPr>
        <p:spPr>
          <a:xfrm>
            <a:off x="8077200" y="5346699"/>
            <a:ext cx="1727200" cy="4191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s-ES" dirty="0" err="1"/>
              <a:t>Save</a:t>
            </a:r>
            <a:r>
              <a:rPr lang="es-ES" dirty="0"/>
              <a:t> as .</a:t>
            </a:r>
            <a:r>
              <a:rPr lang="es-ES" dirty="0" err="1"/>
              <a:t>csv</a:t>
            </a:r>
            <a:endParaRPr lang="es-CL" dirty="0"/>
          </a:p>
        </p:txBody>
      </p:sp>
      <p:sp>
        <p:nvSpPr>
          <p:cNvPr id="12" name="Rectangle 1">
            <a:extLst>
              <a:ext uri="{FF2B5EF4-FFF2-40B4-BE49-F238E27FC236}">
                <a16:creationId xmlns:a16="http://schemas.microsoft.com/office/drawing/2014/main" id="{429560ED-2C2B-B962-90A0-1EDD4078A052}"/>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CL" altLang="es-CL" sz="1800" b="0" i="0" u="none" strike="noStrike" cap="none" normalizeH="0" baseline="0">
                <a:ln>
                  <a:noFill/>
                </a:ln>
                <a:solidFill>
                  <a:schemeClr val="tx1"/>
                </a:solidFill>
                <a:effectLst/>
                <a:latin typeface="Arial" panose="020B0604020202020204" pitchFamily="34" charset="0"/>
              </a:rPr>
              <a:t>Web scraping libraries (</a:t>
            </a:r>
            <a:r>
              <a:rPr kumimoji="0" lang="es-CL" altLang="es-CL" sz="1000" b="0" i="0" u="none" strike="noStrike" cap="none" normalizeH="0" baseline="0">
                <a:ln>
                  <a:noFill/>
                </a:ln>
                <a:solidFill>
                  <a:schemeClr val="tx1"/>
                </a:solidFill>
                <a:effectLst/>
                <a:latin typeface="Arial Unicode MS"/>
              </a:rPr>
              <a:t>BeautifulSoup</a:t>
            </a:r>
            <a:r>
              <a:rPr kumimoji="0" lang="es-CL" altLang="es-CL" sz="600" b="0" i="0" u="none" strike="noStrike" cap="none" normalizeH="0" baseline="0">
                <a:ln>
                  <a:noFill/>
                </a:ln>
                <a:solidFill>
                  <a:schemeClr val="tx1"/>
                </a:solidFill>
                <a:effectLst/>
              </a:rPr>
              <a:t>, </a:t>
            </a:r>
            <a:r>
              <a:rPr kumimoji="0" lang="es-CL" altLang="es-CL" sz="1000" b="0" i="0" u="none" strike="noStrike" cap="none" normalizeH="0" baseline="0">
                <a:ln>
                  <a:noFill/>
                </a:ln>
                <a:solidFill>
                  <a:schemeClr val="tx1"/>
                </a:solidFill>
                <a:effectLst/>
                <a:latin typeface="Arial Unicode MS"/>
              </a:rPr>
              <a:t>requests</a:t>
            </a:r>
            <a:r>
              <a:rPr kumimoji="0" lang="es-CL" altLang="es-CL" sz="600" b="0" i="0" u="none" strike="noStrike" cap="none" normalizeH="0" baseline="0">
                <a:ln>
                  <a:noFill/>
                </a:ln>
                <a:solidFill>
                  <a:schemeClr val="tx1"/>
                </a:solidFill>
                <a:effectLst/>
              </a:rPr>
              <a:t>) were used to scrape Falcon 9 launch data from Wikipedia. Columns and rows were extracted and stored in a </a:t>
            </a:r>
            <a:r>
              <a:rPr kumimoji="0" lang="es-CL" altLang="es-CL" sz="1800" b="1" i="0" u="none" strike="noStrike" cap="none" normalizeH="0" baseline="0">
                <a:ln>
                  <a:noFill/>
                </a:ln>
                <a:solidFill>
                  <a:schemeClr val="tx1"/>
                </a:solidFill>
                <a:effectLst/>
                <a:latin typeface="Arial" panose="020B0604020202020204" pitchFamily="34" charset="0"/>
              </a:rPr>
              <a:t>pandas</a:t>
            </a:r>
            <a:r>
              <a:rPr kumimoji="0" lang="es-CL" altLang="es-CL" sz="1800" b="0" i="0" u="none" strike="noStrike" cap="none" normalizeH="0" baseline="0">
                <a:ln>
                  <a:noFill/>
                </a:ln>
                <a:solidFill>
                  <a:schemeClr val="tx1"/>
                </a:solidFill>
                <a:effectLst/>
                <a:latin typeface="Arial" panose="020B0604020202020204" pitchFamily="34" charset="0"/>
              </a:rPr>
              <a:t> DataFrame. The data was then saved as a </a:t>
            </a:r>
            <a:r>
              <a:rPr kumimoji="0" lang="es-CL" altLang="es-CL" sz="1000" b="0" i="0" u="none" strike="noStrike" cap="none" normalizeH="0" baseline="0">
                <a:ln>
                  <a:noFill/>
                </a:ln>
                <a:solidFill>
                  <a:schemeClr val="tx1"/>
                </a:solidFill>
                <a:effectLst/>
                <a:latin typeface="Arial Unicode MS"/>
              </a:rPr>
              <a:t>.csv</a:t>
            </a:r>
            <a:r>
              <a:rPr kumimoji="0" lang="es-CL" altLang="es-CL" sz="600" b="0" i="0" u="none" strike="noStrike" cap="none" normalizeH="0" baseline="0">
                <a:ln>
                  <a:noFill/>
                </a:ln>
                <a:solidFill>
                  <a:schemeClr val="tx1"/>
                </a:solidFill>
                <a:effectLst/>
              </a:rPr>
              <a:t> file for further analysis. </a:t>
            </a:r>
            <a:endParaRPr kumimoji="0" lang="es-CL" altLang="es-CL" sz="1800" b="0" i="0" u="none" strike="noStrike" cap="none" normalizeH="0" baseline="0">
              <a:ln>
                <a:noFill/>
              </a:ln>
              <a:solidFill>
                <a:schemeClr val="tx1"/>
              </a:solidFill>
              <a:effectLst/>
              <a:latin typeface="Arial" panose="020B0604020202020204" pitchFamily="34" charset="0"/>
            </a:endParaRPr>
          </a:p>
        </p:txBody>
      </p:sp>
      <p:cxnSp>
        <p:nvCxnSpPr>
          <p:cNvPr id="17" name="Conector recto de flecha 16">
            <a:extLst>
              <a:ext uri="{FF2B5EF4-FFF2-40B4-BE49-F238E27FC236}">
                <a16:creationId xmlns:a16="http://schemas.microsoft.com/office/drawing/2014/main" id="{2057CAE7-D305-18F1-19CC-6F32329A77A1}"/>
              </a:ext>
            </a:extLst>
          </p:cNvPr>
          <p:cNvCxnSpPr>
            <a:cxnSpLocks/>
            <a:stCxn id="5" idx="2"/>
          </p:cNvCxnSpPr>
          <p:nvPr/>
        </p:nvCxnSpPr>
        <p:spPr>
          <a:xfrm>
            <a:off x="8794750" y="2492149"/>
            <a:ext cx="0" cy="1508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onector recto de flecha 18">
            <a:extLst>
              <a:ext uri="{FF2B5EF4-FFF2-40B4-BE49-F238E27FC236}">
                <a16:creationId xmlns:a16="http://schemas.microsoft.com/office/drawing/2014/main" id="{6B1CE39D-C14F-6CA2-4C74-C2504ED37CCE}"/>
              </a:ext>
            </a:extLst>
          </p:cNvPr>
          <p:cNvCxnSpPr>
            <a:cxnSpLocks/>
          </p:cNvCxnSpPr>
          <p:nvPr/>
        </p:nvCxnSpPr>
        <p:spPr>
          <a:xfrm>
            <a:off x="8844177" y="3278188"/>
            <a:ext cx="0" cy="1508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Conector recto de flecha 19">
            <a:extLst>
              <a:ext uri="{FF2B5EF4-FFF2-40B4-BE49-F238E27FC236}">
                <a16:creationId xmlns:a16="http://schemas.microsoft.com/office/drawing/2014/main" id="{E8BC1D06-853B-CB22-688E-922E452A20B0}"/>
              </a:ext>
            </a:extLst>
          </p:cNvPr>
          <p:cNvCxnSpPr>
            <a:cxnSpLocks/>
          </p:cNvCxnSpPr>
          <p:nvPr/>
        </p:nvCxnSpPr>
        <p:spPr>
          <a:xfrm>
            <a:off x="8844177" y="3978049"/>
            <a:ext cx="0" cy="2397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ector recto de flecha 21">
            <a:extLst>
              <a:ext uri="{FF2B5EF4-FFF2-40B4-BE49-F238E27FC236}">
                <a16:creationId xmlns:a16="http://schemas.microsoft.com/office/drawing/2014/main" id="{AA1A9F99-46A8-276B-93D9-8C34D52798B1}"/>
              </a:ext>
            </a:extLst>
          </p:cNvPr>
          <p:cNvCxnSpPr>
            <a:cxnSpLocks/>
          </p:cNvCxnSpPr>
          <p:nvPr/>
        </p:nvCxnSpPr>
        <p:spPr>
          <a:xfrm>
            <a:off x="8921063" y="5039528"/>
            <a:ext cx="0" cy="2397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793</TotalTime>
  <Words>2459</Words>
  <Application>Microsoft Office PowerPoint</Application>
  <PresentationFormat>Panorámica</PresentationFormat>
  <Paragraphs>259</Paragraphs>
  <Slides>47</Slides>
  <Notes>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47</vt:i4>
      </vt:variant>
    </vt:vector>
  </HeadingPairs>
  <TitlesOfParts>
    <vt:vector size="53" baseType="lpstr">
      <vt:lpstr>Abadi</vt:lpstr>
      <vt:lpstr>Arial</vt:lpstr>
      <vt:lpstr>Arial Unicode MS</vt:lpstr>
      <vt:lpstr>Calibri</vt:lpstr>
      <vt:lpstr>IBM Plex Mono SemiBold</vt:lpstr>
      <vt:lpstr>Custom Design</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CAROLINA CUBILLOS LEÓN</cp:lastModifiedBy>
  <cp:revision>222</cp:revision>
  <dcterms:created xsi:type="dcterms:W3CDTF">2021-04-29T18:58:34Z</dcterms:created>
  <dcterms:modified xsi:type="dcterms:W3CDTF">2025-04-10T20:24:45Z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